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405" r:id="rId3"/>
    <p:sldId id="271" r:id="rId4"/>
    <p:sldId id="280" r:id="rId5"/>
    <p:sldId id="506" r:id="rId6"/>
    <p:sldId id="346" r:id="rId7"/>
    <p:sldId id="380" r:id="rId8"/>
    <p:sldId id="285" r:id="rId9"/>
    <p:sldId id="258" r:id="rId10"/>
    <p:sldId id="509" r:id="rId11"/>
    <p:sldId id="437" r:id="rId12"/>
    <p:sldId id="289" r:id="rId13"/>
    <p:sldId id="395" r:id="rId14"/>
    <p:sldId id="279" r:id="rId15"/>
    <p:sldId id="281" r:id="rId16"/>
    <p:sldId id="464" r:id="rId17"/>
    <p:sldId id="508" r:id="rId18"/>
    <p:sldId id="505" r:id="rId19"/>
    <p:sldId id="453" r:id="rId20"/>
    <p:sldId id="457" r:id="rId21"/>
    <p:sldId id="292" r:id="rId22"/>
    <p:sldId id="461" r:id="rId23"/>
    <p:sldId id="293" r:id="rId24"/>
    <p:sldId id="448" r:id="rId25"/>
    <p:sldId id="466" r:id="rId26"/>
    <p:sldId id="423" r:id="rId27"/>
    <p:sldId id="492" r:id="rId28"/>
    <p:sldId id="294" r:id="rId29"/>
    <p:sldId id="295" r:id="rId30"/>
    <p:sldId id="396" r:id="rId31"/>
    <p:sldId id="440"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B9822-1840-4D1D-8BD7-1CF39325C6A6}" v="548" dt="2022-11-30T07:22:53.653"/>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886" autoAdjust="0"/>
  </p:normalViewPr>
  <p:slideViewPr>
    <p:cSldViewPr>
      <p:cViewPr varScale="1">
        <p:scale>
          <a:sx n="68" d="100"/>
          <a:sy n="68" d="100"/>
        </p:scale>
        <p:origin x="612"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3178463552903"/>
          <c:y val="4.8085235813277838E-2"/>
          <c:w val="0.85175325858913509"/>
          <c:h val="0.69728051277456016"/>
        </c:manualLayout>
      </c:layout>
      <c:lineChart>
        <c:grouping val="standard"/>
        <c:varyColors val="0"/>
        <c:ser>
          <c:idx val="0"/>
          <c:order val="0"/>
          <c:tx>
            <c:strRef>
              <c:f>Sheet1!$B$2</c:f>
              <c:strCache>
                <c:ptCount val="1"/>
                <c:pt idx="0">
                  <c:v>White</c:v>
                </c:pt>
              </c:strCache>
            </c:strRef>
          </c:tx>
          <c:spPr>
            <a:ln w="28575" cap="rnd">
              <a:solidFill>
                <a:srgbClr val="7030A0"/>
              </a:solidFill>
              <a:round/>
            </a:ln>
            <a:effectLst/>
          </c:spPr>
          <c:marker>
            <c:symbol val="none"/>
          </c:marker>
          <c:dLbls>
            <c:delete val="1"/>
          </c:dLbls>
          <c:cat>
            <c:strRef>
              <c:f>Sheet1!$C$1:$E$1</c:f>
              <c:strCache>
                <c:ptCount val="3"/>
                <c:pt idx="0">
                  <c:v>US Population</c:v>
                </c:pt>
                <c:pt idx="1">
                  <c:v>Medical Students</c:v>
                </c:pt>
                <c:pt idx="2">
                  <c:v>Practicing Physicians</c:v>
                </c:pt>
              </c:strCache>
            </c:strRef>
          </c:cat>
          <c:val>
            <c:numRef>
              <c:f>Sheet1!$C$2:$E$2</c:f>
              <c:numCache>
                <c:formatCode>0.0%</c:formatCode>
                <c:ptCount val="3"/>
                <c:pt idx="0">
                  <c:v>0.60099999999999998</c:v>
                </c:pt>
                <c:pt idx="1">
                  <c:v>0.46800000000000003</c:v>
                </c:pt>
                <c:pt idx="2">
                  <c:v>0.56200000000000006</c:v>
                </c:pt>
              </c:numCache>
            </c:numRef>
          </c:val>
          <c:smooth val="0"/>
          <c:extLst>
            <c:ext xmlns:c16="http://schemas.microsoft.com/office/drawing/2014/chart" uri="{C3380CC4-5D6E-409C-BE32-E72D297353CC}">
              <c16:uniqueId val="{00000000-F311-8240-8E31-3792EFF47827}"/>
            </c:ext>
          </c:extLst>
        </c:ser>
        <c:ser>
          <c:idx val="1"/>
          <c:order val="1"/>
          <c:tx>
            <c:strRef>
              <c:f>Sheet1!$B$3</c:f>
              <c:strCache>
                <c:ptCount val="1"/>
                <c:pt idx="0">
                  <c:v>Hispanic</c:v>
                </c:pt>
              </c:strCache>
            </c:strRef>
          </c:tx>
          <c:spPr>
            <a:ln w="28575" cap="rnd">
              <a:solidFill>
                <a:schemeClr val="accent4"/>
              </a:solidFill>
              <a:round/>
            </a:ln>
            <a:effectLst/>
          </c:spPr>
          <c:marker>
            <c:symbol val="none"/>
          </c:marker>
          <c:dLbls>
            <c:delete val="1"/>
          </c:dLbls>
          <c:cat>
            <c:strRef>
              <c:f>Sheet1!$C$1:$E$1</c:f>
              <c:strCache>
                <c:ptCount val="3"/>
                <c:pt idx="0">
                  <c:v>US Population</c:v>
                </c:pt>
                <c:pt idx="1">
                  <c:v>Medical Students</c:v>
                </c:pt>
                <c:pt idx="2">
                  <c:v>Practicing Physicians</c:v>
                </c:pt>
              </c:strCache>
            </c:strRef>
          </c:cat>
          <c:val>
            <c:numRef>
              <c:f>Sheet1!$C$3:$E$3</c:f>
              <c:numCache>
                <c:formatCode>0.0%</c:formatCode>
                <c:ptCount val="3"/>
                <c:pt idx="0">
                  <c:v>0.185</c:v>
                </c:pt>
                <c:pt idx="1">
                  <c:v>6.2E-2</c:v>
                </c:pt>
                <c:pt idx="2">
                  <c:v>5.8000000000000003E-2</c:v>
                </c:pt>
              </c:numCache>
            </c:numRef>
          </c:val>
          <c:smooth val="0"/>
          <c:extLst>
            <c:ext xmlns:c16="http://schemas.microsoft.com/office/drawing/2014/chart" uri="{C3380CC4-5D6E-409C-BE32-E72D297353CC}">
              <c16:uniqueId val="{00000001-F311-8240-8E31-3792EFF47827}"/>
            </c:ext>
          </c:extLst>
        </c:ser>
        <c:ser>
          <c:idx val="2"/>
          <c:order val="2"/>
          <c:tx>
            <c:strRef>
              <c:f>Sheet1!$B$4</c:f>
              <c:strCache>
                <c:ptCount val="1"/>
                <c:pt idx="0">
                  <c:v>Black</c:v>
                </c:pt>
              </c:strCache>
            </c:strRef>
          </c:tx>
          <c:spPr>
            <a:ln w="28575" cap="rnd">
              <a:solidFill>
                <a:schemeClr val="tx1"/>
              </a:solidFill>
              <a:round/>
            </a:ln>
            <a:effectLst/>
          </c:spPr>
          <c:marker>
            <c:symbol val="none"/>
          </c:marker>
          <c:dLbls>
            <c:delete val="1"/>
          </c:dLbls>
          <c:cat>
            <c:strRef>
              <c:f>Sheet1!$C$1:$E$1</c:f>
              <c:strCache>
                <c:ptCount val="3"/>
                <c:pt idx="0">
                  <c:v>US Population</c:v>
                </c:pt>
                <c:pt idx="1">
                  <c:v>Medical Students</c:v>
                </c:pt>
                <c:pt idx="2">
                  <c:v>Practicing Physicians</c:v>
                </c:pt>
              </c:strCache>
            </c:strRef>
          </c:cat>
          <c:val>
            <c:numRef>
              <c:f>Sheet1!$C$4:$E$4</c:f>
              <c:numCache>
                <c:formatCode>0.0%</c:formatCode>
                <c:ptCount val="3"/>
                <c:pt idx="0">
                  <c:v>0.122</c:v>
                </c:pt>
                <c:pt idx="1">
                  <c:v>8.4000000000000005E-2</c:v>
                </c:pt>
                <c:pt idx="2">
                  <c:v>0.05</c:v>
                </c:pt>
              </c:numCache>
            </c:numRef>
          </c:val>
          <c:smooth val="0"/>
          <c:extLst>
            <c:ext xmlns:c16="http://schemas.microsoft.com/office/drawing/2014/chart" uri="{C3380CC4-5D6E-409C-BE32-E72D297353CC}">
              <c16:uniqueId val="{00000002-F311-8240-8E31-3792EFF47827}"/>
            </c:ext>
          </c:extLst>
        </c:ser>
        <c:ser>
          <c:idx val="3"/>
          <c:order val="3"/>
          <c:tx>
            <c:strRef>
              <c:f>Sheet1!$B$5</c:f>
              <c:strCache>
                <c:ptCount val="1"/>
                <c:pt idx="0">
                  <c:v>Asian</c:v>
                </c:pt>
              </c:strCache>
            </c:strRef>
          </c:tx>
          <c:spPr>
            <a:ln w="28575" cap="rnd">
              <a:solidFill>
                <a:srgbClr val="C00000"/>
              </a:solidFill>
              <a:round/>
            </a:ln>
            <a:effectLst/>
          </c:spPr>
          <c:marker>
            <c:symbol val="none"/>
          </c:marker>
          <c:dLbls>
            <c:delete val="1"/>
          </c:dLbls>
          <c:cat>
            <c:strRef>
              <c:f>Sheet1!$C$1:$E$1</c:f>
              <c:strCache>
                <c:ptCount val="3"/>
                <c:pt idx="0">
                  <c:v>US Population</c:v>
                </c:pt>
                <c:pt idx="1">
                  <c:v>Medical Students</c:v>
                </c:pt>
                <c:pt idx="2">
                  <c:v>Practicing Physicians</c:v>
                </c:pt>
              </c:strCache>
            </c:strRef>
          </c:cat>
          <c:val>
            <c:numRef>
              <c:f>Sheet1!$C$5:$E$5</c:f>
              <c:numCache>
                <c:formatCode>0.00%</c:formatCode>
                <c:ptCount val="3"/>
                <c:pt idx="0">
                  <c:v>5.6000000000000001E-2</c:v>
                </c:pt>
                <c:pt idx="1">
                  <c:v>0.21299999999999999</c:v>
                </c:pt>
                <c:pt idx="2">
                  <c:v>0.17100000000000001</c:v>
                </c:pt>
              </c:numCache>
            </c:numRef>
          </c:val>
          <c:smooth val="0"/>
          <c:extLst>
            <c:ext xmlns:c16="http://schemas.microsoft.com/office/drawing/2014/chart" uri="{C3380CC4-5D6E-409C-BE32-E72D297353CC}">
              <c16:uniqueId val="{00000003-F311-8240-8E31-3792EFF47827}"/>
            </c:ext>
          </c:extLst>
        </c:ser>
        <c:dLbls>
          <c:dLblPos val="ctr"/>
          <c:showLegendKey val="0"/>
          <c:showVal val="1"/>
          <c:showCatName val="0"/>
          <c:showSerName val="0"/>
          <c:showPercent val="0"/>
          <c:showBubbleSize val="0"/>
        </c:dLbls>
        <c:smooth val="0"/>
        <c:axId val="118419392"/>
        <c:axId val="156628768"/>
      </c:lineChart>
      <c:catAx>
        <c:axId val="11841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6628768"/>
        <c:crosses val="autoZero"/>
        <c:auto val="1"/>
        <c:lblAlgn val="ctr"/>
        <c:lblOffset val="100"/>
        <c:noMultiLvlLbl val="0"/>
      </c:catAx>
      <c:valAx>
        <c:axId val="156628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841939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11/30/2022</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11/30/2022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30 secs.</a:t>
            </a:r>
          </a:p>
          <a:p>
            <a:r>
              <a:rPr lang="en-US" baseline="0" dirty="0"/>
              <a:t>Review  technology guides and steps to engage in the conversations:</a:t>
            </a:r>
          </a:p>
          <a:p>
            <a:r>
              <a:rPr lang="en-US" b="1" baseline="0" dirty="0"/>
              <a:t>Mute:  </a:t>
            </a:r>
            <a:r>
              <a:rPr lang="en-US" baseline="0" dirty="0"/>
              <a:t>Please mute your phones when not speaking.  We want to hear everyone without background noise</a:t>
            </a:r>
          </a:p>
          <a:p>
            <a:r>
              <a:rPr lang="en-US" b="1" baseline="0" dirty="0"/>
              <a:t>Video</a:t>
            </a:r>
            <a:r>
              <a:rPr lang="en-US" baseline="0" dirty="0"/>
              <a:t>: Please Click on the Video button when speaking , we’d like to see you when you’re speaking</a:t>
            </a:r>
          </a:p>
          <a:p>
            <a:r>
              <a:rPr lang="en-US" b="1" baseline="0" dirty="0"/>
              <a:t>Raised Hand:  </a:t>
            </a:r>
            <a:r>
              <a:rPr lang="en-US" baseline="0" dirty="0"/>
              <a:t>Pleased click on the hand to identify you’d like to speak.  We will call on you.  </a:t>
            </a:r>
          </a:p>
          <a:p>
            <a:r>
              <a:rPr lang="en-US" baseline="0" dirty="0"/>
              <a:t>	Please click on the hand again to lower it when done speaking</a:t>
            </a:r>
          </a:p>
          <a:p>
            <a:r>
              <a:rPr lang="en-US" b="1" baseline="0" dirty="0"/>
              <a:t>Chat:  </a:t>
            </a:r>
            <a:r>
              <a:rPr lang="en-US" baseline="0" dirty="0"/>
              <a:t>Please use the chat box  to enter your answers, thoughts, questions throughout the session.  Enter the information at the bottom of the box and click Enter to post it.</a:t>
            </a:r>
          </a:p>
          <a:p>
            <a:r>
              <a:rPr lang="en-US" baseline="0" dirty="0"/>
              <a:t>Thank you</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2</a:t>
            </a:fld>
            <a:endParaRPr lang="en-US" dirty="0"/>
          </a:p>
        </p:txBody>
      </p:sp>
    </p:spTree>
    <p:extLst>
      <p:ext uri="{BB962C8B-B14F-4D97-AF65-F5344CB8AC3E}">
        <p14:creationId xmlns:p14="http://schemas.microsoft.com/office/powerpoint/2010/main" val="39973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arial" panose="020B0604020202020204" pitchFamily="34" charset="0"/>
              </a:rPr>
              <a:t>Middle East includes 18 countries. These are Bahrain, Cyprus, Egypt, Iran, Iraq, Israel, Jordan, Kuwait, Lebanon, Oman, Palestine, Qatar, Saudi Arabia, the Syrian Arab Republic, Turkey, the United Arab Emirates and Yemen.</a:t>
            </a:r>
          </a:p>
          <a:p>
            <a:pPr algn="l">
              <a:buFont typeface="Arial" panose="020B0604020202020204" pitchFamily="34" charset="0"/>
              <a:buChar char="•"/>
            </a:pPr>
            <a:r>
              <a:rPr lang="en-US" b="1" i="0" dirty="0">
                <a:solidFill>
                  <a:srgbClr val="000000"/>
                </a:solidFill>
                <a:effectLst/>
                <a:latin typeface="arial" panose="020B0604020202020204" pitchFamily="34" charset="0"/>
              </a:rPr>
              <a:t>Sometimes, the definition of Middle East is extended to include the concept of the "Greater Middle East" that includes Afghanistan, the Comoros, Djibouti, Maghreb, Pakistan, Sudan, and Somalia.</a:t>
            </a:r>
          </a:p>
          <a:p>
            <a:pPr algn="l">
              <a:buFont typeface="Arial" panose="020B0604020202020204" pitchFamily="34" charset="0"/>
              <a:buChar char="•"/>
            </a:pPr>
            <a:r>
              <a:rPr lang="en-US" b="1" i="0" dirty="0">
                <a:solidFill>
                  <a:srgbClr val="000000"/>
                </a:solidFill>
                <a:effectLst/>
                <a:latin typeface="arial" panose="020B0604020202020204" pitchFamily="34" charset="0"/>
              </a:rPr>
              <a:t>Middle East includes countries that share common factors like ethnic groups, geographic features, religious beliefs, and political history.</a:t>
            </a: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dirty="0"/>
          </a:p>
        </p:txBody>
      </p:sp>
    </p:spTree>
    <p:extLst>
      <p:ext uri="{BB962C8B-B14F-4D97-AF65-F5344CB8AC3E}">
        <p14:creationId xmlns:p14="http://schemas.microsoft.com/office/powerpoint/2010/main" val="99140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How does this differ across:</a:t>
            </a:r>
          </a:p>
          <a:p>
            <a:r>
              <a:rPr lang="en-US" altLang="en-US" dirty="0">
                <a:latin typeface="Arial" panose="020B0604020202020204" pitchFamily="34" charset="0"/>
                <a:cs typeface="Arial" panose="020B0604020202020204" pitchFamily="34" charset="0"/>
              </a:rPr>
              <a:t>Generations</a:t>
            </a:r>
          </a:p>
          <a:p>
            <a:r>
              <a:rPr lang="en-US" altLang="en-US" dirty="0">
                <a:latin typeface="Arial" panose="020B0604020202020204" pitchFamily="34" charset="0"/>
                <a:cs typeface="Arial" panose="020B0604020202020204" pitchFamily="34" charset="0"/>
              </a:rPr>
              <a:t>Cultures</a:t>
            </a:r>
          </a:p>
          <a:p>
            <a:r>
              <a:rPr lang="en-US" altLang="en-US" dirty="0">
                <a:latin typeface="Arial" panose="020B0604020202020204" pitchFamily="34" charset="0"/>
                <a:cs typeface="Arial" panose="020B0604020202020204" pitchFamily="34" charset="0"/>
              </a:rPr>
              <a:t>Genders</a:t>
            </a:r>
          </a:p>
          <a:p>
            <a:r>
              <a:rPr lang="en-US" altLang="en-US" dirty="0">
                <a:latin typeface="Arial" panose="020B0604020202020204" pitchFamily="34" charset="0"/>
                <a:cs typeface="Arial" panose="020B0604020202020204" pitchFamily="34" charset="0"/>
              </a:rPr>
              <a:t>LGBTQ</a:t>
            </a:r>
            <a:r>
              <a:rPr lang="en-US" altLang="en-US" baseline="0" dirty="0">
                <a:latin typeface="Arial" panose="020B0604020202020204" pitchFamily="34" charset="0"/>
                <a:cs typeface="Arial" panose="020B0604020202020204" pitchFamily="34" charset="0"/>
              </a:rPr>
              <a:t> – partners; visitation rights; non discrimination policy;preferred pronouns /names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Other Characteristics and Groups?</a:t>
            </a:r>
          </a:p>
          <a:p>
            <a:endParaRPr lang="en-US" altLang="en-US" dirty="0">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CA2CBF-3305-4181-912B-CE2E590FB580}" type="slidenum">
              <a:rPr lang="en-US" altLang="en-US" smtClean="0"/>
              <a:pPr>
                <a:spcBef>
                  <a:spcPct val="0"/>
                </a:spcBef>
              </a:pPr>
              <a:t>17</a:t>
            </a:fld>
            <a:endParaRPr lang="en-US" altLang="en-US" dirty="0"/>
          </a:p>
        </p:txBody>
      </p:sp>
    </p:spTree>
    <p:extLst>
      <p:ext uri="{BB962C8B-B14F-4D97-AF65-F5344CB8AC3E}">
        <p14:creationId xmlns:p14="http://schemas.microsoft.com/office/powerpoint/2010/main" val="3215220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Cultural Perspectives in Healthcare listed   </a:t>
            </a:r>
          </a:p>
          <a:p>
            <a:r>
              <a:rPr lang="en-US" altLang="en-US" dirty="0">
                <a:latin typeface="Arial" panose="020B0604020202020204" pitchFamily="34" charset="0"/>
                <a:cs typeface="Arial" panose="020B0604020202020204" pitchFamily="34" charset="0"/>
              </a:rPr>
              <a:t>Time – Western/South American/ Middle East</a:t>
            </a:r>
          </a:p>
          <a:p>
            <a:r>
              <a:rPr lang="en-US" altLang="en-US" dirty="0">
                <a:latin typeface="Arial" panose="020B0604020202020204" pitchFamily="34" charset="0"/>
                <a:cs typeface="Arial" panose="020B0604020202020204" pitchFamily="34" charset="0"/>
              </a:rPr>
              <a:t>Eye Contact – Western/ vs/ Eastern differences</a:t>
            </a:r>
          </a:p>
          <a:p>
            <a:r>
              <a:rPr lang="en-US" altLang="en-US" dirty="0">
                <a:latin typeface="Arial" panose="020B0604020202020204" pitchFamily="34" charset="0"/>
                <a:cs typeface="Arial" panose="020B0604020202020204" pitchFamily="34" charset="0"/>
              </a:rPr>
              <a:t>Expression – laughter, loudness/softness volume</a:t>
            </a:r>
          </a:p>
          <a:p>
            <a:r>
              <a:rPr lang="en-US" altLang="en-US" dirty="0">
                <a:latin typeface="Arial" panose="020B0604020202020204" pitchFamily="34" charset="0"/>
                <a:cs typeface="Arial" panose="020B0604020202020204" pitchFamily="34" charset="0"/>
              </a:rPr>
              <a:t>Personal Space – Hispanics – close/kiss as routine greeting vs Western – handshake across genders/ Asian – no touching</a:t>
            </a:r>
          </a:p>
          <a:p>
            <a:r>
              <a:rPr lang="en-US" altLang="en-US" dirty="0">
                <a:latin typeface="Arial" panose="020B0604020202020204" pitchFamily="34" charset="0"/>
                <a:cs typeface="Arial" panose="020B0604020202020204" pitchFamily="34" charset="0"/>
              </a:rPr>
              <a:t>Gestures – Opposite  affirmative vs negative – in Western/middle eastern / Brazil</a:t>
            </a:r>
          </a:p>
          <a:p>
            <a:endParaRPr lang="en-US" altLang="en-US" dirty="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49933E-B000-4DE8-B6E9-7BD19E1674AC}" type="slidenum">
              <a:rPr lang="en-US" altLang="en-US" smtClean="0"/>
              <a:pPr/>
              <a:t>18</a:t>
            </a:fld>
            <a:endParaRPr lang="en-US" altLang="en-US" dirty="0"/>
          </a:p>
        </p:txBody>
      </p:sp>
    </p:spTree>
    <p:extLst>
      <p:ext uri="{BB962C8B-B14F-4D97-AF65-F5344CB8AC3E}">
        <p14:creationId xmlns:p14="http://schemas.microsoft.com/office/powerpoint/2010/main" val="172627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Collectivist vs Individual/Autonomous</a:t>
            </a:r>
          </a:p>
          <a:p>
            <a:r>
              <a:rPr lang="en-US" altLang="en-US" dirty="0">
                <a:latin typeface="Arial" panose="020B0604020202020204" pitchFamily="34" charset="0"/>
                <a:cs typeface="Arial" panose="020B0604020202020204" pitchFamily="34" charset="0"/>
              </a:rPr>
              <a:t>Death – confront/control/fatalistic</a:t>
            </a:r>
          </a:p>
          <a:p>
            <a:r>
              <a:rPr lang="en-US" altLang="en-US" dirty="0">
                <a:latin typeface="Arial" panose="020B0604020202020204" pitchFamily="34" charset="0"/>
                <a:cs typeface="Arial" panose="020B0604020202020204" pitchFamily="34" charset="0"/>
              </a:rPr>
              <a:t>Reveres/Defer to physician for decisions/ vs Collaborate/ consult</a:t>
            </a:r>
          </a:p>
          <a:p>
            <a:r>
              <a:rPr lang="en-US" altLang="en-US" dirty="0">
                <a:latin typeface="Arial" panose="020B0604020202020204" pitchFamily="34" charset="0"/>
                <a:cs typeface="Arial" panose="020B0604020202020204" pitchFamily="34" charset="0"/>
              </a:rPr>
              <a:t>Pain – Strength/Control/Suffering is necessary/Pain is good – it tells you when something is wrong</a:t>
            </a:r>
          </a:p>
          <a:p>
            <a:r>
              <a:rPr lang="en-US" altLang="en-US" dirty="0">
                <a:latin typeface="Arial" panose="020B0604020202020204" pitchFamily="34" charset="0"/>
                <a:cs typeface="Arial" panose="020B0604020202020204" pitchFamily="34" charset="0"/>
              </a:rPr>
              <a:t>Role of Faith/Religion – death is determined from time of birth – vs self determination/free will</a:t>
            </a:r>
          </a:p>
          <a:p>
            <a:r>
              <a:rPr lang="en-US" altLang="en-US" dirty="0">
                <a:latin typeface="Arial" panose="020B0604020202020204" pitchFamily="34" charset="0"/>
                <a:cs typeface="Arial" panose="020B0604020202020204" pitchFamily="34" charset="0"/>
              </a:rPr>
              <a:t>HHS – just revised/re</a:t>
            </a:r>
            <a:r>
              <a:rPr lang="en-US" altLang="en-US" baseline="0" dirty="0">
                <a:latin typeface="Arial" panose="020B0604020202020204" pitchFamily="34" charset="0"/>
                <a:cs typeface="Arial" panose="020B0604020202020204" pitchFamily="34" charset="0"/>
              </a:rPr>
              <a:t> issued “conscious objection’ clauses -</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Cupping, herbal; leaches;praying/faith healing</a:t>
            </a:r>
          </a:p>
          <a:p>
            <a:r>
              <a:rPr lang="en-US" altLang="en-US" dirty="0">
                <a:latin typeface="Arial" panose="020B0604020202020204" pitchFamily="34" charset="0"/>
                <a:cs typeface="Arial" panose="020B0604020202020204" pitchFamily="34" charset="0"/>
              </a:rPr>
              <a:t>EOL Care – philosophy – do all until can do no more – vs – “natural” death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773619-2351-4117-9E4B-30FC226A1B67}" type="slidenum">
              <a:rPr lang="en-US" altLang="en-US" smtClean="0"/>
              <a:pPr/>
              <a:t>19</a:t>
            </a:fld>
            <a:endParaRPr lang="en-US" altLang="en-US" dirty="0"/>
          </a:p>
        </p:txBody>
      </p:sp>
    </p:spTree>
    <p:extLst>
      <p:ext uri="{BB962C8B-B14F-4D97-AF65-F5344CB8AC3E}">
        <p14:creationId xmlns:p14="http://schemas.microsoft.com/office/powerpoint/2010/main" val="178653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Then Platinum rule –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Golden rul</a:t>
            </a:r>
            <a:r>
              <a:rPr lang="en-US" altLang="en-US" baseline="0" dirty="0">
                <a:latin typeface="Arial" panose="020B0604020202020204" pitchFamily="34" charset="0"/>
                <a:cs typeface="Arial" panose="020B0604020202020204" pitchFamily="34" charset="0"/>
              </a:rPr>
              <a:t>e – treat others as you want to be treated</a:t>
            </a:r>
          </a:p>
          <a:p>
            <a:r>
              <a:rPr lang="en-US" altLang="en-US" baseline="0" dirty="0">
                <a:latin typeface="Arial" panose="020B0604020202020204" pitchFamily="34" charset="0"/>
                <a:cs typeface="Arial" panose="020B0604020202020204" pitchFamily="34" charset="0"/>
              </a:rPr>
              <a:t>Platinum rule – treat others as they want to be treated…. Apply as starting point for cultural considerations – each and every patients</a:t>
            </a:r>
            <a:endParaRPr lang="en-US" altLang="en-US"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B4BC03-FB36-4285-B457-52069C384728}" type="slidenum">
              <a:rPr lang="en-US" altLang="en-US" smtClean="0"/>
              <a:pPr/>
              <a:t>20</a:t>
            </a:fld>
            <a:endParaRPr lang="en-US" altLang="en-US" dirty="0"/>
          </a:p>
        </p:txBody>
      </p:sp>
    </p:spTree>
    <p:extLst>
      <p:ext uri="{BB962C8B-B14F-4D97-AF65-F5344CB8AC3E}">
        <p14:creationId xmlns:p14="http://schemas.microsoft.com/office/powerpoint/2010/main" val="647131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22</a:t>
            </a:fld>
            <a:endParaRPr lang="en-US" dirty="0"/>
          </a:p>
        </p:txBody>
      </p:sp>
    </p:spTree>
    <p:extLst>
      <p:ext uri="{BB962C8B-B14F-4D97-AF65-F5344CB8AC3E}">
        <p14:creationId xmlns:p14="http://schemas.microsoft.com/office/powerpoint/2010/main" val="199741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 is at the center of all these steps.</a:t>
            </a:r>
          </a:p>
        </p:txBody>
      </p:sp>
      <p:sp>
        <p:nvSpPr>
          <p:cNvPr id="4" name="Slide Number Placeholder 3"/>
          <p:cNvSpPr>
            <a:spLocks noGrp="1"/>
          </p:cNvSpPr>
          <p:nvPr>
            <p:ph type="sldNum" sz="quarter" idx="5"/>
          </p:nvPr>
        </p:nvSpPr>
        <p:spPr/>
        <p:txBody>
          <a:bodyPr/>
          <a:lstStyle/>
          <a:p>
            <a:fld id="{69C971FF-EF28-4195-A575-329446EFAA55}" type="slidenum">
              <a:rPr lang="en-US" smtClean="0"/>
              <a:t>23</a:t>
            </a:fld>
            <a:endParaRPr lang="en-US" dirty="0"/>
          </a:p>
        </p:txBody>
      </p:sp>
    </p:spTree>
    <p:extLst>
      <p:ext uri="{BB962C8B-B14F-4D97-AF65-F5344CB8AC3E}">
        <p14:creationId xmlns:p14="http://schemas.microsoft.com/office/powerpoint/2010/main" val="2114541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6341216-8C5A-4788-AB8D-A81981E32F06}" type="slidenum">
              <a:rPr lang="en-US" altLang="en-US" smtClean="0">
                <a:latin typeface="Calibri" panose="020F0502020204030204" pitchFamily="34" charset="0"/>
                <a:ea typeface="Geneva"/>
                <a:cs typeface="Geneva"/>
              </a:rPr>
              <a:pPr>
                <a:spcBef>
                  <a:spcPct val="0"/>
                </a:spcBef>
              </a:pPr>
              <a:t>24</a:t>
            </a:fld>
            <a:endParaRPr lang="en-US" altLang="en-US" dirty="0">
              <a:latin typeface="Calibri" panose="020F0502020204030204" pitchFamily="34" charset="0"/>
              <a:ea typeface="Geneva"/>
              <a:cs typeface="Geneva"/>
            </a:endParaRPr>
          </a:p>
        </p:txBody>
      </p:sp>
    </p:spTree>
    <p:extLst>
      <p:ext uri="{BB962C8B-B14F-4D97-AF65-F5344CB8AC3E}">
        <p14:creationId xmlns:p14="http://schemas.microsoft.com/office/powerpoint/2010/main" val="3624057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review the ACP at this time?</a:t>
            </a:r>
          </a:p>
        </p:txBody>
      </p:sp>
      <p:sp>
        <p:nvSpPr>
          <p:cNvPr id="4" name="Slide Number Placeholder 3"/>
          <p:cNvSpPr>
            <a:spLocks noGrp="1"/>
          </p:cNvSpPr>
          <p:nvPr>
            <p:ph type="sldNum" sz="quarter" idx="5"/>
          </p:nvPr>
        </p:nvSpPr>
        <p:spPr/>
        <p:txBody>
          <a:bodyPr/>
          <a:lstStyle/>
          <a:p>
            <a:fld id="{69C971FF-EF28-4195-A575-329446EFAA55}" type="slidenum">
              <a:rPr lang="en-US" smtClean="0"/>
              <a:t>25</a:t>
            </a:fld>
            <a:endParaRPr lang="en-US" dirty="0"/>
          </a:p>
        </p:txBody>
      </p:sp>
    </p:spTree>
    <p:extLst>
      <p:ext uri="{BB962C8B-B14F-4D97-AF65-F5344CB8AC3E}">
        <p14:creationId xmlns:p14="http://schemas.microsoft.com/office/powerpoint/2010/main" val="41305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2AEF9E-04F6-46C2-8377-0C615EA06879}" type="slidenum">
              <a:rPr lang="en-US" altLang="en-US" sz="1000" smtClean="0"/>
              <a:pPr>
                <a:spcBef>
                  <a:spcPct val="0"/>
                </a:spcBef>
              </a:pPr>
              <a:t>26</a:t>
            </a:fld>
            <a:endParaRPr lang="en-US" altLang="en-US" sz="10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cs typeface="Arial" panose="020B0604020202020204" pitchFamily="34" charset="0"/>
              </a:rPr>
              <a:t>Review each with explanation</a:t>
            </a:r>
          </a:p>
        </p:txBody>
      </p:sp>
    </p:spTree>
    <p:extLst>
      <p:ext uri="{BB962C8B-B14F-4D97-AF65-F5344CB8AC3E}">
        <p14:creationId xmlns:p14="http://schemas.microsoft.com/office/powerpoint/2010/main" val="25870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Breaker Intro</a:t>
            </a:r>
          </a:p>
          <a:p>
            <a:r>
              <a:rPr lang="en-US" dirty="0"/>
              <a:t>Ask questions one at a time – ask to put answers in the chat</a:t>
            </a:r>
          </a:p>
        </p:txBody>
      </p:sp>
      <p:sp>
        <p:nvSpPr>
          <p:cNvPr id="4" name="Slide Number Placeholder 3"/>
          <p:cNvSpPr>
            <a:spLocks noGrp="1"/>
          </p:cNvSpPr>
          <p:nvPr>
            <p:ph type="sldNum" sz="quarter" idx="5"/>
          </p:nvPr>
        </p:nvSpPr>
        <p:spPr/>
        <p:txBody>
          <a:bodyPr/>
          <a:lstStyle/>
          <a:p>
            <a:fld id="{69C971FF-EF28-4195-A575-329446EFAA55}" type="slidenum">
              <a:rPr lang="en-US" smtClean="0"/>
              <a:t>4</a:t>
            </a:fld>
            <a:endParaRPr lang="en-US" dirty="0"/>
          </a:p>
        </p:txBody>
      </p:sp>
    </p:spTree>
    <p:extLst>
      <p:ext uri="{BB962C8B-B14F-4D97-AF65-F5344CB8AC3E}">
        <p14:creationId xmlns:p14="http://schemas.microsoft.com/office/powerpoint/2010/main" val="3557034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The IAT – measures attitudes and beliefs that people are unaware, unable to report </a:t>
            </a:r>
          </a:p>
        </p:txBody>
      </p:sp>
    </p:spTree>
    <p:extLst>
      <p:ext uri="{BB962C8B-B14F-4D97-AF65-F5344CB8AC3E}">
        <p14:creationId xmlns:p14="http://schemas.microsoft.com/office/powerpoint/2010/main" val="866910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28</a:t>
            </a:fld>
            <a:endParaRPr lang="en-US" dirty="0"/>
          </a:p>
        </p:txBody>
      </p:sp>
    </p:spTree>
    <p:extLst>
      <p:ext uri="{BB962C8B-B14F-4D97-AF65-F5344CB8AC3E}">
        <p14:creationId xmlns:p14="http://schemas.microsoft.com/office/powerpoint/2010/main" val="2294190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30</a:t>
            </a:fld>
            <a:endParaRPr lang="en-US" dirty="0"/>
          </a:p>
        </p:txBody>
      </p:sp>
    </p:spTree>
    <p:extLst>
      <p:ext uri="{BB962C8B-B14F-4D97-AF65-F5344CB8AC3E}">
        <p14:creationId xmlns:p14="http://schemas.microsoft.com/office/powerpoint/2010/main" val="1253821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a:latin typeface="Arial" panose="020B0604020202020204" pitchFamily="34" charset="0"/>
              </a:rPr>
              <a:t>These are some of the Accrediting and Regulatory bodies that require Cultural Competence of Health systems and their employees</a:t>
            </a:r>
          </a:p>
          <a:p>
            <a:r>
              <a:rPr lang="en-US" altLang="en-US" dirty="0">
                <a:latin typeface="Arial" panose="020B0604020202020204" pitchFamily="34" charset="0"/>
              </a:rPr>
              <a:t>Joint Commission Cultural Competence Roadmap for Hospitals</a:t>
            </a:r>
          </a:p>
          <a:p>
            <a:r>
              <a:rPr lang="en-US" altLang="en-US" dirty="0">
                <a:latin typeface="Arial" panose="020B0604020202020204" pitchFamily="34" charset="0"/>
              </a:rPr>
              <a:t>JC – LGBT Health Care for Hospitals and Health Care systems</a:t>
            </a:r>
          </a:p>
          <a:p>
            <a:r>
              <a:rPr lang="en-US" altLang="en-US" dirty="0">
                <a:latin typeface="Arial" panose="020B0604020202020204" pitchFamily="34" charset="0"/>
              </a:rPr>
              <a:t>CLAS Standards – Office of Minority Health; division of CMS (Centers for Medicare and Medicaid)</a:t>
            </a:r>
          </a:p>
          <a:p>
            <a:r>
              <a:rPr lang="en-US" altLang="en-US" dirty="0">
                <a:latin typeface="Arial" panose="020B0604020202020204" pitchFamily="34" charset="0"/>
              </a:rPr>
              <a:t>CARF –  Founded in 1966 as the Commission on Accreditation of Rehabilitation Facilities, CARF International is an independent, nonprofit accreditor of health and human services in the following areas: Physical/Mental Health Rehab facilities; home cares, Aging Services</a:t>
            </a:r>
          </a:p>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defTabSz="925513">
              <a:defRPr sz="1400">
                <a:solidFill>
                  <a:schemeClr val="tx1"/>
                </a:solidFill>
                <a:latin typeface="Arial" panose="020B0604020202020204" pitchFamily="34" charset="0"/>
                <a:cs typeface="Arial" panose="020B0604020202020204" pitchFamily="34" charset="0"/>
              </a:defRPr>
            </a:lvl1pPr>
            <a:lvl2pPr marL="742950" indent="-285750" defTabSz="925513">
              <a:defRPr sz="1400">
                <a:solidFill>
                  <a:schemeClr val="tx1"/>
                </a:solidFill>
                <a:latin typeface="Arial" panose="020B0604020202020204" pitchFamily="34" charset="0"/>
                <a:cs typeface="Arial" panose="020B0604020202020204" pitchFamily="34" charset="0"/>
              </a:defRPr>
            </a:lvl2pPr>
            <a:lvl3pPr marL="1143000" indent="-228600" defTabSz="925513">
              <a:defRPr sz="1400">
                <a:solidFill>
                  <a:schemeClr val="tx1"/>
                </a:solidFill>
                <a:latin typeface="Arial" panose="020B0604020202020204" pitchFamily="34" charset="0"/>
                <a:cs typeface="Arial" panose="020B0604020202020204" pitchFamily="34" charset="0"/>
              </a:defRPr>
            </a:lvl3pPr>
            <a:lvl4pPr marL="1600200" indent="-228600" defTabSz="925513">
              <a:defRPr sz="1400">
                <a:solidFill>
                  <a:schemeClr val="tx1"/>
                </a:solidFill>
                <a:latin typeface="Arial" panose="020B0604020202020204" pitchFamily="34" charset="0"/>
                <a:cs typeface="Arial" panose="020B0604020202020204" pitchFamily="34" charset="0"/>
              </a:defRPr>
            </a:lvl4pPr>
            <a:lvl5pPr marL="2057400" indent="-228600" defTabSz="925513">
              <a:defRPr sz="1400">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fld id="{DFF4182D-214F-4106-A443-0A8A6ECC8F4B}" type="slidenum">
              <a:rPr lang="en-US" altLang="en-US" sz="1000" smtClean="0"/>
              <a:pPr eaLnBrk="1" hangingPunct="1"/>
              <a:t>31</a:t>
            </a:fld>
            <a:endParaRPr lang="en-US" altLang="en-US" sz="1000" dirty="0"/>
          </a:p>
        </p:txBody>
      </p:sp>
    </p:spTree>
    <p:extLst>
      <p:ext uri="{BB962C8B-B14F-4D97-AF65-F5344CB8AC3E}">
        <p14:creationId xmlns:p14="http://schemas.microsoft.com/office/powerpoint/2010/main" val="405637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this slide/info to transition from</a:t>
            </a:r>
            <a:r>
              <a:rPr lang="en-US" b="1" baseline="0" dirty="0"/>
              <a:t> the group experience 5 mins</a:t>
            </a:r>
            <a:endParaRPr lang="en-US" b="1" dirty="0"/>
          </a:p>
          <a:p>
            <a:r>
              <a:rPr lang="en-US" b="1" dirty="0"/>
              <a:t>Exposure</a:t>
            </a:r>
            <a:r>
              <a:rPr lang="en-US" b="1" baseline="0" dirty="0"/>
              <a:t> </a:t>
            </a:r>
            <a:r>
              <a:rPr lang="en-US" baseline="0" dirty="0"/>
              <a:t>–</a:t>
            </a:r>
          </a:p>
          <a:p>
            <a:pPr marL="171450" indent="-171450">
              <a:buFont typeface="Arial" panose="020B0604020202020204" pitchFamily="34" charset="0"/>
              <a:buChar char="•"/>
            </a:pPr>
            <a:r>
              <a:rPr lang="en-US" baseline="0" dirty="0"/>
              <a:t>To What extent have you been </a:t>
            </a:r>
            <a:r>
              <a:rPr lang="en-US" b="1" i="1" baseline="0" dirty="0"/>
              <a:t>exposed to difference</a:t>
            </a:r>
            <a:r>
              <a:rPr lang="en-US" baseline="0" dirty="0"/>
              <a:t>?  </a:t>
            </a:r>
          </a:p>
          <a:p>
            <a:pPr marL="0" indent="0">
              <a:buFont typeface="Arial" panose="020B0604020202020204" pitchFamily="34" charset="0"/>
              <a:buNone/>
            </a:pPr>
            <a:r>
              <a:rPr lang="en-US" b="1" baseline="0" dirty="0"/>
              <a:t>Experience</a:t>
            </a:r>
          </a:p>
          <a:p>
            <a:pPr marL="171450" indent="-171450">
              <a:buFont typeface="Arial" panose="020B0604020202020204" pitchFamily="34" charset="0"/>
              <a:buChar char="•"/>
            </a:pPr>
            <a:r>
              <a:rPr lang="en-US" baseline="0" dirty="0"/>
              <a:t>What  </a:t>
            </a:r>
            <a:r>
              <a:rPr lang="en-US" b="1" i="1" baseline="0" dirty="0"/>
              <a:t>experiences </a:t>
            </a:r>
            <a:r>
              <a:rPr lang="en-US" b="0" i="0" baseline="0" dirty="0"/>
              <a:t>have supported you in understanding your cultural others (those different than you culturally)</a:t>
            </a:r>
          </a:p>
          <a:p>
            <a:pPr marL="0" indent="0">
              <a:buFont typeface="Arial" panose="020B0604020202020204" pitchFamily="34" charset="0"/>
              <a:buNone/>
            </a:pPr>
            <a:r>
              <a:rPr lang="en-US" b="1" i="0" baseline="0" dirty="0"/>
              <a:t>Education</a:t>
            </a:r>
          </a:p>
          <a:p>
            <a:pPr marL="171450" indent="-171450">
              <a:buFont typeface="Arial" panose="020B0604020202020204" pitchFamily="34" charset="0"/>
              <a:buChar char="•"/>
            </a:pPr>
            <a:r>
              <a:rPr lang="en-US" b="0" i="0" baseline="0" dirty="0"/>
              <a:t>In what ways have you </a:t>
            </a:r>
            <a:r>
              <a:rPr lang="en-US" b="1" i="1" baseline="0" dirty="0"/>
              <a:t>intentionally expanded  </a:t>
            </a:r>
            <a:r>
              <a:rPr lang="en-US" b="0" i="0" baseline="0" dirty="0"/>
              <a:t>your understanding and knowledge of differences –  attending this session or other D &amp; I Speaker Series promotes education</a:t>
            </a:r>
          </a:p>
          <a:p>
            <a:pPr marL="0" indent="0">
              <a:buFont typeface="Arial" panose="020B0604020202020204" pitchFamily="34" charset="0"/>
              <a:buNone/>
            </a:pPr>
            <a:r>
              <a:rPr lang="en-US" b="0" i="0" baseline="0" dirty="0"/>
              <a:t>And have you thought and learned about the “why” behind the differences – example – many “dietary practices” are religious based and have existed for centuries - some fulfilled safety  - promoting food safety, and now  are based as sacrificial observations.</a:t>
            </a:r>
          </a:p>
          <a:p>
            <a:pPr marL="0" indent="0">
              <a:buFont typeface="Arial" panose="020B0604020202020204" pitchFamily="34" charset="0"/>
              <a:buNone/>
            </a:pPr>
            <a:r>
              <a:rPr lang="en-US" b="1" i="0" baseline="0" dirty="0"/>
              <a:t>Empathy</a:t>
            </a:r>
          </a:p>
          <a:p>
            <a:pPr marL="171450" indent="-171450">
              <a:buFont typeface="Arial" panose="020B0604020202020204" pitchFamily="34" charset="0"/>
              <a:buChar char="•"/>
            </a:pPr>
            <a:r>
              <a:rPr lang="en-US" b="0" i="0" baseline="0" dirty="0"/>
              <a:t>How do you show / demonstrate empathy – with patients, families, co workers, others?  Are you able to see through other lenses? Does it look different for different people?</a:t>
            </a:r>
            <a:endParaRPr lang="en-US" b="1" i="0" baseline="0" dirty="0"/>
          </a:p>
          <a:p>
            <a:pPr marL="171450" indent="-171450">
              <a:buFont typeface="Arial" panose="020B0604020202020204" pitchFamily="34" charset="0"/>
              <a:buChar char="•"/>
            </a:pPr>
            <a:endParaRPr lang="en-US" b="1" i="1" dirty="0"/>
          </a:p>
        </p:txBody>
      </p:sp>
      <p:sp>
        <p:nvSpPr>
          <p:cNvPr id="4" name="Slide Number Placeholder 3"/>
          <p:cNvSpPr>
            <a:spLocks noGrp="1"/>
          </p:cNvSpPr>
          <p:nvPr>
            <p:ph type="sldNum" sz="quarter" idx="10"/>
          </p:nvPr>
        </p:nvSpPr>
        <p:spPr/>
        <p:txBody>
          <a:bodyPr/>
          <a:lstStyle/>
          <a:p>
            <a:fld id="{BD2B2DFA-04F6-4713-86A1-47E953577B26}" type="slidenum">
              <a:rPr lang="en-US" smtClean="0"/>
              <a:t>5</a:t>
            </a:fld>
            <a:endParaRPr lang="en-US" dirty="0"/>
          </a:p>
        </p:txBody>
      </p:sp>
    </p:spTree>
    <p:extLst>
      <p:ext uri="{BB962C8B-B14F-4D97-AF65-F5344CB8AC3E}">
        <p14:creationId xmlns:p14="http://schemas.microsoft.com/office/powerpoint/2010/main" val="1473967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Diversity:  </a:t>
            </a:r>
            <a:r>
              <a:rPr lang="en-US" dirty="0"/>
              <a:t>The FACT of human difference that makes a difference in how we interact with one another, with communities, and with institutions.</a:t>
            </a:r>
          </a:p>
          <a:p>
            <a:endParaRPr lang="en-US" dirty="0"/>
          </a:p>
          <a:p>
            <a:endParaRPr lang="en-US" dirty="0"/>
          </a:p>
          <a:p>
            <a:r>
              <a:rPr lang="en-US" b="1" dirty="0"/>
              <a:t>Inclusion:  </a:t>
            </a:r>
            <a:r>
              <a:rPr lang="en-US" dirty="0"/>
              <a:t>We recognize that diversity is here; it is the choice we make in being intentional (as leaders, institutes, and as an organization) about bringing people to the table; and then identifying who’s here and who’s not, yet needs to be.</a:t>
            </a:r>
          </a:p>
          <a:p>
            <a:endParaRPr lang="en-US" dirty="0"/>
          </a:p>
          <a:p>
            <a:r>
              <a:rPr lang="en-US" b="1" dirty="0"/>
              <a:t>Equity: </a:t>
            </a:r>
            <a:r>
              <a:rPr lang="en-US" dirty="0"/>
              <a:t>GOAL</a:t>
            </a:r>
          </a:p>
        </p:txBody>
      </p:sp>
      <p:sp>
        <p:nvSpPr>
          <p:cNvPr id="4" name="Slide Number Placeholder 3"/>
          <p:cNvSpPr>
            <a:spLocks noGrp="1"/>
          </p:cNvSpPr>
          <p:nvPr>
            <p:ph type="sldNum" sz="quarter" idx="10"/>
          </p:nvPr>
        </p:nvSpPr>
        <p:spPr/>
        <p:txBody>
          <a:bodyPr/>
          <a:lstStyle/>
          <a:p>
            <a:fld id="{BD2B2DFA-04F6-4713-86A1-47E953577B26}" type="slidenum">
              <a:rPr lang="en-US" smtClean="0"/>
              <a:t>6</a:t>
            </a:fld>
            <a:endParaRPr lang="en-US" dirty="0"/>
          </a:p>
        </p:txBody>
      </p:sp>
    </p:spTree>
    <p:extLst>
      <p:ext uri="{BB962C8B-B14F-4D97-AF65-F5344CB8AC3E}">
        <p14:creationId xmlns:p14="http://schemas.microsoft.com/office/powerpoint/2010/main" val="93773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baseline="0" dirty="0">
                <a:solidFill>
                  <a:schemeClr val="bg2"/>
                </a:solidFill>
                <a:latin typeface="Arial" panose="020B0604020202020204" pitchFamily="34" charset="0"/>
                <a:cs typeface="Arial" panose="020B0604020202020204" pitchFamily="34" charset="0"/>
              </a:rPr>
              <a:t>Civility – polite interaction and verbal exchanges with each other</a:t>
            </a:r>
          </a:p>
          <a:p>
            <a:endParaRPr lang="en-US" altLang="en-US" b="1" dirty="0">
              <a:solidFill>
                <a:schemeClr val="bg2"/>
              </a:solidFill>
              <a:latin typeface="Arial" panose="020B0604020202020204" pitchFamily="34" charset="0"/>
              <a:cs typeface="Arial" panose="020B0604020202020204" pitchFamily="34" charset="0"/>
            </a:endParaRPr>
          </a:p>
          <a:p>
            <a:r>
              <a:rPr lang="en-US" altLang="en-US" b="1" dirty="0">
                <a:solidFill>
                  <a:schemeClr val="bg2"/>
                </a:solidFill>
                <a:latin typeface="Arial" panose="020B0604020202020204" pitchFamily="34" charset="0"/>
                <a:cs typeface="Arial" panose="020B0604020202020204" pitchFamily="34" charset="0"/>
              </a:rPr>
              <a:t>Respectful</a:t>
            </a:r>
            <a:r>
              <a:rPr lang="en-US" altLang="en-US" dirty="0">
                <a:solidFill>
                  <a:schemeClr val="bg2"/>
                </a:solidFill>
                <a:latin typeface="Arial" panose="020B0604020202020204" pitchFamily="34" charset="0"/>
                <a:cs typeface="Arial" panose="020B0604020202020204" pitchFamily="34" charset="0"/>
              </a:rPr>
              <a:t> – recognizing individual differences; suspending judgment – courteous, civil, - this varies</a:t>
            </a:r>
            <a:r>
              <a:rPr lang="en-US" altLang="en-US" baseline="0" dirty="0">
                <a:solidFill>
                  <a:schemeClr val="bg2"/>
                </a:solidFill>
                <a:latin typeface="Arial" panose="020B0604020202020204" pitchFamily="34" charset="0"/>
                <a:cs typeface="Arial" panose="020B0604020202020204" pitchFamily="34" charset="0"/>
              </a:rPr>
              <a:t> among cultures – if you don’t know – politely ask </a:t>
            </a:r>
          </a:p>
          <a:p>
            <a:endParaRPr lang="en-US" altLang="en-US" dirty="0">
              <a:solidFill>
                <a:schemeClr val="bg2"/>
              </a:solidFill>
              <a:latin typeface="Arial" panose="020B0604020202020204" pitchFamily="34" charset="0"/>
              <a:cs typeface="Arial" panose="020B0604020202020204" pitchFamily="34" charset="0"/>
            </a:endParaRPr>
          </a:p>
          <a:p>
            <a:r>
              <a:rPr lang="en-US" altLang="en-US" b="1" strike="sngStrike" dirty="0">
                <a:solidFill>
                  <a:schemeClr val="bg2"/>
                </a:solidFill>
                <a:latin typeface="Arial" panose="020B0604020202020204" pitchFamily="34" charset="0"/>
                <a:cs typeface="Arial" panose="020B0604020202020204" pitchFamily="34" charset="0"/>
              </a:rPr>
              <a:t>Politically Correct </a:t>
            </a:r>
            <a:r>
              <a:rPr lang="en-US" altLang="en-US" strike="sngStrike" dirty="0">
                <a:solidFill>
                  <a:schemeClr val="bg2"/>
                </a:solidFill>
                <a:latin typeface="Arial" panose="020B0604020202020204" pitchFamily="34" charset="0"/>
                <a:cs typeface="Arial" panose="020B0604020202020204" pitchFamily="34" charset="0"/>
              </a:rPr>
              <a:t>– Ineffective – will always be changing;– geared toward one group vs another and lacks</a:t>
            </a:r>
            <a:r>
              <a:rPr lang="en-US" altLang="en-US" strike="sngStrike" baseline="0" dirty="0">
                <a:solidFill>
                  <a:schemeClr val="bg2"/>
                </a:solidFill>
                <a:latin typeface="Arial" panose="020B0604020202020204" pitchFamily="34" charset="0"/>
                <a:cs typeface="Arial" panose="020B0604020202020204" pitchFamily="34" charset="0"/>
              </a:rPr>
              <a:t> authenticity – doesn’t start with empathy – done to “satisfy” one member or members of a group</a:t>
            </a:r>
            <a:endParaRPr lang="en-US" altLang="en-US" b="1" strike="sngStrike" dirty="0">
              <a:solidFill>
                <a:schemeClr val="bg2"/>
              </a:solidFill>
              <a:latin typeface="Arial" panose="020B0604020202020204" pitchFamily="34" charset="0"/>
              <a:cs typeface="Arial" panose="020B0604020202020204" pitchFamily="34" charset="0"/>
            </a:endParaRPr>
          </a:p>
          <a:p>
            <a:r>
              <a:rPr lang="en-US" altLang="en-US" b="1" strike="sngStrike" dirty="0">
                <a:solidFill>
                  <a:schemeClr val="bg2"/>
                </a:solidFill>
                <a:latin typeface="Arial" panose="020B0604020202020204" pitchFamily="34" charset="0"/>
                <a:cs typeface="Arial" panose="020B0604020202020204" pitchFamily="34" charset="0"/>
              </a:rPr>
              <a:t>not rooted</a:t>
            </a:r>
            <a:r>
              <a:rPr lang="en-US" altLang="en-US" b="1" strike="sngStrike" baseline="0" dirty="0">
                <a:solidFill>
                  <a:schemeClr val="bg2"/>
                </a:solidFill>
                <a:latin typeface="Arial" panose="020B0604020202020204" pitchFamily="34" charset="0"/>
                <a:cs typeface="Arial" panose="020B0604020202020204" pitchFamily="34" charset="0"/>
              </a:rPr>
              <a:t> in  inclusion – is polarizing not unifying.</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“Positive</a:t>
            </a:r>
            <a:r>
              <a:rPr lang="en-US" altLang="en-US" b="1" baseline="0" dirty="0">
                <a:latin typeface="Arial" panose="020B0604020202020204" pitchFamily="34" charset="0"/>
                <a:cs typeface="Arial" panose="020B0604020202020204" pitchFamily="34" charset="0"/>
              </a:rPr>
              <a:t> Intent”  -</a:t>
            </a:r>
            <a:r>
              <a:rPr lang="en-US" altLang="en-US" b="0" baseline="0" dirty="0">
                <a:latin typeface="Arial" panose="020B0604020202020204" pitchFamily="34" charset="0"/>
                <a:cs typeface="Arial" panose="020B0604020202020204" pitchFamily="34" charset="0"/>
              </a:rPr>
              <a:t>this starts with an assumed lack of awareness by an individual or group that may not be aware or realize of what was offensive it is not intentional </a:t>
            </a:r>
            <a:r>
              <a:rPr lang="en-US" altLang="en-US" b="0" strike="sngStrike" baseline="0" dirty="0">
                <a:latin typeface="Arial" panose="020B0604020202020204" pitchFamily="34" charset="0"/>
                <a:cs typeface="Arial" panose="020B0604020202020204" pitchFamily="34" charset="0"/>
              </a:rPr>
              <a:t>; </a:t>
            </a:r>
          </a:p>
          <a:p>
            <a:endParaRPr lang="en-US" altLang="en-US" b="0" strike="noStrike" baseline="0" dirty="0">
              <a:latin typeface="Arial" panose="020B0604020202020204" pitchFamily="34" charset="0"/>
              <a:cs typeface="Arial" panose="020B0604020202020204" pitchFamily="34" charset="0"/>
            </a:endParaRPr>
          </a:p>
          <a:p>
            <a:r>
              <a:rPr lang="en-US" altLang="en-US" b="0" strike="sngStrike" baseline="0" dirty="0">
                <a:latin typeface="Arial" panose="020B0604020202020204" pitchFamily="34" charset="0"/>
                <a:cs typeface="Arial" panose="020B0604020202020204" pitchFamily="34" charset="0"/>
              </a:rPr>
              <a:t>asking what was intended  or “what are they trying to say” “what do you mean to say?” – allows for  explanation, increased awareness and a moment of discussion and insight to be gained.</a:t>
            </a:r>
            <a:endParaRPr lang="en-US" altLang="en-US" b="0" strike="sngStrike" dirty="0">
              <a:latin typeface="Arial" panose="020B0604020202020204" pitchFamily="34" charset="0"/>
              <a:cs typeface="Arial" panose="020B0604020202020204" pitchFamily="34" charset="0"/>
            </a:endParaRPr>
          </a:p>
          <a:p>
            <a:r>
              <a:rPr lang="en-US" altLang="en-US" b="1" strike="sngStrike" baseline="0" dirty="0">
                <a:latin typeface="Arial" panose="020B0604020202020204" pitchFamily="34" charset="0"/>
                <a:cs typeface="Arial" panose="020B0604020202020204" pitchFamily="34" charset="0"/>
              </a:rPr>
              <a:t> start with positive intent  when an individual or group has offended or violated civility and respect toward a person/persons –</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If time allows – can ask for an example</a:t>
            </a:r>
            <a:r>
              <a:rPr lang="en-US" altLang="en-US" b="1" baseline="0" dirty="0">
                <a:latin typeface="Arial" panose="020B0604020202020204" pitchFamily="34" charset="0"/>
                <a:cs typeface="Arial" panose="020B0604020202020204" pitchFamily="34" charset="0"/>
              </a:rPr>
              <a:t> or 2 of a “cultural faux pas”</a:t>
            </a:r>
          </a:p>
          <a:p>
            <a:r>
              <a:rPr lang="en-US" altLang="en-US" b="1" dirty="0">
                <a:latin typeface="Arial" panose="020B0604020202020204" pitchFamily="34" charset="0"/>
                <a:cs typeface="Arial" panose="020B0604020202020204" pitchFamily="34" charset="0"/>
              </a:rPr>
              <a:t>Intent vs Impact Communication Model </a:t>
            </a:r>
            <a:r>
              <a:rPr lang="en-US" altLang="en-US" dirty="0">
                <a:latin typeface="Arial" panose="020B0604020202020204" pitchFamily="34" charset="0"/>
                <a:cs typeface="Arial" panose="020B0604020202020204" pitchFamily="34" charset="0"/>
              </a:rPr>
              <a:t>– if “mis-speak” or commit a cultural or social “faux pas”  - this is the preferred</a:t>
            </a:r>
            <a:r>
              <a:rPr lang="en-US" altLang="en-US" baseline="0" dirty="0">
                <a:latin typeface="Arial" panose="020B0604020202020204" pitchFamily="34" charset="0"/>
                <a:cs typeface="Arial" panose="020B0604020202020204" pitchFamily="34" charset="0"/>
              </a:rPr>
              <a:t> communication model – to promote learning, empathy and forgiveness</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Allows for the discussion –  Receiver - provides feedback to the messenger  “was that what was intended?”   </a:t>
            </a:r>
          </a:p>
          <a:p>
            <a:r>
              <a:rPr lang="en-US" altLang="en-US" dirty="0">
                <a:latin typeface="Arial" panose="020B0604020202020204" pitchFamily="34" charset="0"/>
                <a:cs typeface="Arial" panose="020B0604020202020204" pitchFamily="34" charset="0"/>
              </a:rPr>
              <a:t>if NO – Messenger apologizes to Receiver , re states what was meant to be stated- Receiver acknowledges – accepts apology -   “HEART” is an example of the conversation for “intent” vs “impact” with patients/families </a:t>
            </a:r>
          </a:p>
          <a:p>
            <a:r>
              <a:rPr lang="en-US" altLang="en-US" dirty="0">
                <a:latin typeface="Arial" panose="020B0604020202020204" pitchFamily="34" charset="0"/>
                <a:cs typeface="Arial" panose="020B0604020202020204" pitchFamily="34" charset="0"/>
              </a:rPr>
              <a:t>Or co-workers.</a:t>
            </a:r>
          </a:p>
          <a:p>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7</a:t>
            </a:fld>
            <a:endParaRPr lang="en-US" dirty="0"/>
          </a:p>
        </p:txBody>
      </p:sp>
    </p:spTree>
    <p:extLst>
      <p:ext uri="{BB962C8B-B14F-4D97-AF65-F5344CB8AC3E}">
        <p14:creationId xmlns:p14="http://schemas.microsoft.com/office/powerpoint/2010/main" val="72216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effectLst/>
              </a:rPr>
              <a:t>How has Ohio's racial and ethnic populations changed?</a:t>
            </a:r>
          </a:p>
          <a:p>
            <a:pPr algn="l"/>
            <a:r>
              <a:rPr lang="en-US" sz="1200" b="0" i="0" dirty="0">
                <a:effectLst/>
              </a:rPr>
              <a:t>In </a:t>
            </a:r>
            <a:r>
              <a:rPr lang="en-US" sz="1200" b="1" i="0" dirty="0">
                <a:effectLst/>
              </a:rPr>
              <a:t>2021</a:t>
            </a:r>
            <a:r>
              <a:rPr lang="en-US" sz="1200" b="0" i="0" dirty="0">
                <a:effectLst/>
              </a:rPr>
              <a:t>, the largest racial or ethnic group in Ohio was the </a:t>
            </a:r>
            <a:r>
              <a:rPr lang="en-US" sz="1200" b="1" i="0" dirty="0">
                <a:effectLst/>
              </a:rPr>
              <a:t>white (non-Hispanic)</a:t>
            </a:r>
            <a:r>
              <a:rPr lang="en-US" sz="1200" b="0" i="0" dirty="0">
                <a:effectLst/>
              </a:rPr>
              <a:t> group, which had a population of </a:t>
            </a:r>
            <a:r>
              <a:rPr lang="en-US" sz="1200" b="1" i="0" dirty="0">
                <a:effectLst/>
              </a:rPr>
              <a:t>9.1 million</a:t>
            </a:r>
            <a:r>
              <a:rPr lang="en-US" sz="1200" b="0" i="0" dirty="0">
                <a:effectLst/>
              </a:rPr>
              <a:t>. Between </a:t>
            </a:r>
            <a:r>
              <a:rPr lang="en-US" sz="1200" b="1" i="0" dirty="0">
                <a:effectLst/>
              </a:rPr>
              <a:t>2010</a:t>
            </a:r>
            <a:r>
              <a:rPr lang="en-US" sz="1200" b="0" i="0" dirty="0">
                <a:effectLst/>
              </a:rPr>
              <a:t> and </a:t>
            </a:r>
            <a:r>
              <a:rPr lang="en-US" sz="1200" b="1" i="0" dirty="0">
                <a:effectLst/>
              </a:rPr>
              <a:t>2021</a:t>
            </a:r>
            <a:r>
              <a:rPr lang="en-US" sz="1200" b="0" i="0" dirty="0">
                <a:effectLst/>
              </a:rPr>
              <a:t>, the </a:t>
            </a:r>
            <a:r>
              <a:rPr lang="en-US" sz="1200" b="1" i="0" dirty="0">
                <a:effectLst/>
              </a:rPr>
              <a:t>Hispanic/Latino</a:t>
            </a:r>
            <a:r>
              <a:rPr lang="en-US" sz="1200" b="0" i="0" dirty="0">
                <a:effectLst/>
              </a:rPr>
              <a:t> population had the </a:t>
            </a:r>
            <a:r>
              <a:rPr lang="en-US" sz="1200" b="1" i="0" dirty="0">
                <a:effectLst/>
              </a:rPr>
              <a:t>most growth increasing</a:t>
            </a:r>
            <a:r>
              <a:rPr lang="en-US" sz="1200" b="0" i="0" dirty="0">
                <a:effectLst/>
              </a:rPr>
              <a:t> by </a:t>
            </a:r>
            <a:r>
              <a:rPr lang="en-US" sz="1200" b="1" i="0" dirty="0">
                <a:effectLst/>
              </a:rPr>
              <a:t>151,636</a:t>
            </a:r>
            <a:r>
              <a:rPr lang="en-US" sz="1200" b="0" i="0" dirty="0">
                <a:effectLst/>
              </a:rPr>
              <a:t> from </a:t>
            </a:r>
            <a:r>
              <a:rPr lang="en-US" sz="1200" b="1" i="0" dirty="0">
                <a:effectLst/>
              </a:rPr>
              <a:t>357,007</a:t>
            </a:r>
            <a:r>
              <a:rPr lang="en-US" sz="1200" b="0" i="0" dirty="0">
                <a:effectLst/>
              </a:rPr>
              <a:t> in </a:t>
            </a:r>
            <a:r>
              <a:rPr lang="en-US" sz="1200" b="1" i="0" dirty="0">
                <a:effectLst/>
              </a:rPr>
              <a:t>2010</a:t>
            </a:r>
            <a:r>
              <a:rPr lang="en-US" sz="1200" b="0" i="0" dirty="0">
                <a:effectLst/>
              </a:rPr>
              <a:t> to </a:t>
            </a:r>
            <a:r>
              <a:rPr lang="en-US" sz="1200" b="1" i="0" dirty="0">
                <a:effectLst/>
              </a:rPr>
              <a:t>508,643</a:t>
            </a:r>
            <a:r>
              <a:rPr lang="en-US" sz="1200" b="0" i="0" dirty="0">
                <a:effectLst/>
              </a:rPr>
              <a:t> in </a:t>
            </a:r>
            <a:r>
              <a:rPr lang="en-US" sz="1200" b="1" i="0" dirty="0">
                <a:effectLst/>
              </a:rPr>
              <a:t>2021</a:t>
            </a:r>
            <a:r>
              <a:rPr lang="en-US" sz="1200" b="0" i="0" dirty="0">
                <a:effectLst/>
              </a:rPr>
              <a:t>.</a:t>
            </a:r>
          </a:p>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403521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 </a:t>
            </a:r>
          </a:p>
          <a:p>
            <a:r>
              <a:rPr lang="en-US" dirty="0"/>
              <a:t>Significant racial and ethnic disparities in healthcare remain.  </a:t>
            </a:r>
          </a:p>
          <a:p>
            <a:r>
              <a:rPr lang="en-US" dirty="0"/>
              <a:t>It is incumbent white healthcare workers to develop cultural competence, perspective and humility to provide the best care and close health care outcome gaps.</a:t>
            </a:r>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dirty="0"/>
          </a:p>
        </p:txBody>
      </p:sp>
    </p:spTree>
    <p:extLst>
      <p:ext uri="{BB962C8B-B14F-4D97-AF65-F5344CB8AC3E}">
        <p14:creationId xmlns:p14="http://schemas.microsoft.com/office/powerpoint/2010/main" val="3679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1863">
              <a:defRPr sz="1400">
                <a:solidFill>
                  <a:schemeClr val="tx1"/>
                </a:solidFill>
                <a:latin typeface="Arial" panose="020B0604020202020204" pitchFamily="34" charset="0"/>
                <a:cs typeface="Arial" panose="020B0604020202020204" pitchFamily="34" charset="0"/>
              </a:defRPr>
            </a:lvl1pPr>
            <a:lvl2pPr marL="742950" indent="-285750" defTabSz="931863">
              <a:defRPr sz="1400">
                <a:solidFill>
                  <a:schemeClr val="tx1"/>
                </a:solidFill>
                <a:latin typeface="Arial" panose="020B0604020202020204" pitchFamily="34" charset="0"/>
                <a:cs typeface="Arial" panose="020B0604020202020204" pitchFamily="34" charset="0"/>
              </a:defRPr>
            </a:lvl2pPr>
            <a:lvl3pPr marL="1143000" indent="-228600" defTabSz="931863">
              <a:defRPr sz="1400">
                <a:solidFill>
                  <a:schemeClr val="tx1"/>
                </a:solidFill>
                <a:latin typeface="Arial" panose="020B0604020202020204" pitchFamily="34" charset="0"/>
                <a:cs typeface="Arial" panose="020B0604020202020204" pitchFamily="34" charset="0"/>
              </a:defRPr>
            </a:lvl3pPr>
            <a:lvl4pPr marL="1600200" indent="-228600" defTabSz="931863">
              <a:defRPr sz="1400">
                <a:solidFill>
                  <a:schemeClr val="tx1"/>
                </a:solidFill>
                <a:latin typeface="Arial" panose="020B0604020202020204" pitchFamily="34" charset="0"/>
                <a:cs typeface="Arial" panose="020B0604020202020204" pitchFamily="34" charset="0"/>
              </a:defRPr>
            </a:lvl4pPr>
            <a:lvl5pPr marL="2057400" indent="-228600" defTabSz="931863">
              <a:defRPr sz="14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A176E140-9AA0-470E-8B66-F6D32F616EC6}" type="slidenum">
              <a:rPr lang="en-US" altLang="en-US" sz="1000" smtClean="0"/>
              <a:pPr/>
              <a:t>11</a:t>
            </a:fld>
            <a:endParaRPr lang="en-US" altLang="en-US" sz="1000" dirty="0"/>
          </a:p>
        </p:txBody>
      </p:sp>
      <p:sp>
        <p:nvSpPr>
          <p:cNvPr id="15363"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ctr"/>
          <a:lstStyle>
            <a:lvl1pPr defTabSz="931863">
              <a:defRPr sz="1400">
                <a:solidFill>
                  <a:schemeClr val="tx1"/>
                </a:solidFill>
                <a:latin typeface="Arial" panose="020B0604020202020204" pitchFamily="34" charset="0"/>
                <a:cs typeface="Arial" panose="020B0604020202020204" pitchFamily="34" charset="0"/>
              </a:defRPr>
            </a:lvl1pPr>
            <a:lvl2pPr marL="742950" indent="-285750" defTabSz="931863">
              <a:defRPr sz="1400">
                <a:solidFill>
                  <a:schemeClr val="tx1"/>
                </a:solidFill>
                <a:latin typeface="Arial" panose="020B0604020202020204" pitchFamily="34" charset="0"/>
                <a:cs typeface="Arial" panose="020B0604020202020204" pitchFamily="34" charset="0"/>
              </a:defRPr>
            </a:lvl2pPr>
            <a:lvl3pPr marL="1143000" indent="-228600" defTabSz="931863">
              <a:defRPr sz="1400">
                <a:solidFill>
                  <a:schemeClr val="tx1"/>
                </a:solidFill>
                <a:latin typeface="Arial" panose="020B0604020202020204" pitchFamily="34" charset="0"/>
                <a:cs typeface="Arial" panose="020B0604020202020204" pitchFamily="34" charset="0"/>
              </a:defRPr>
            </a:lvl3pPr>
            <a:lvl4pPr marL="1600200" indent="-228600" defTabSz="931863">
              <a:defRPr sz="1400">
                <a:solidFill>
                  <a:schemeClr val="tx1"/>
                </a:solidFill>
                <a:latin typeface="Arial" panose="020B0604020202020204" pitchFamily="34" charset="0"/>
                <a:cs typeface="Arial" panose="020B0604020202020204" pitchFamily="34" charset="0"/>
              </a:defRPr>
            </a:lvl4pPr>
            <a:lvl5pPr marL="2057400" indent="-228600" defTabSz="931863">
              <a:defRPr sz="14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eaLnBrk="1" hangingPunct="1"/>
            <a:fld id="{9775B176-CD5A-43F7-B8F2-AAD7AF2BEEB0}" type="slidenum">
              <a:rPr lang="en-US" altLang="en-US" sz="1000"/>
              <a:pPr algn="r" eaLnBrk="1" hangingPunct="1"/>
              <a:t>11</a:t>
            </a:fld>
            <a:endParaRPr lang="en-US" altLang="en-US" sz="1000" dirty="0"/>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r>
              <a:rPr lang="en-US" altLang="en-US" sz="900" b="1" dirty="0">
                <a:latin typeface="Arial" panose="020B0604020202020204" pitchFamily="34" charset="0"/>
                <a:cs typeface="Arial" panose="020B0604020202020204" pitchFamily="34" charset="0"/>
              </a:rPr>
              <a:t>Key Concepts</a:t>
            </a:r>
          </a:p>
          <a:p>
            <a:pPr lvl="1" eaLnBrk="1" hangingPunct="1"/>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Skill</a:t>
            </a:r>
            <a:r>
              <a:rPr lang="en-US" altLang="en-US" dirty="0">
                <a:latin typeface="Arial" panose="020B0604020202020204" pitchFamily="34" charset="0"/>
                <a:cs typeface="Arial" panose="020B0604020202020204" pitchFamily="34" charset="0"/>
              </a:rPr>
              <a:t> – it is a life long process and takes continued practice</a:t>
            </a:r>
          </a:p>
          <a:p>
            <a:pPr lvl="1" eaLnBrk="1" hangingPunct="1"/>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Successful Interaction</a:t>
            </a:r>
            <a:r>
              <a:rPr lang="en-US" altLang="en-US" dirty="0">
                <a:latin typeface="Arial" panose="020B0604020202020204" pitchFamily="34" charset="0"/>
                <a:cs typeface="Arial" panose="020B0604020202020204" pitchFamily="34" charset="0"/>
              </a:rPr>
              <a:t> – Function effectively in multicultural settings</a:t>
            </a:r>
          </a:p>
          <a:p>
            <a:pPr eaLnBrk="1" hangingPunct="1"/>
            <a:r>
              <a:rPr lang="en-US" altLang="en-US" sz="1100" dirty="0">
                <a:latin typeface="Arial" panose="020B0604020202020204" pitchFamily="34" charset="0"/>
                <a:cs typeface="Arial" panose="020B0604020202020204" pitchFamily="34" charset="0"/>
              </a:rPr>
              <a:t>This is knowledge/skill building and developing understanding – we’ll never be 100% culturally competent.</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900" b="1" dirty="0">
                <a:latin typeface="Arial" panose="020B0604020202020204" pitchFamily="34" charset="0"/>
                <a:cs typeface="Arial" panose="020B0604020202020204" pitchFamily="34" charset="0"/>
              </a:rPr>
              <a:t>Key Concepts</a:t>
            </a:r>
          </a:p>
          <a:p>
            <a:pPr lvl="1" eaLnBrk="1" hangingPunct="1"/>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Skill</a:t>
            </a:r>
            <a:r>
              <a:rPr lang="en-US" altLang="en-US" dirty="0">
                <a:latin typeface="Arial" panose="020B0604020202020204" pitchFamily="34" charset="0"/>
                <a:cs typeface="Arial" panose="020B0604020202020204" pitchFamily="34" charset="0"/>
              </a:rPr>
              <a:t> – it is a life long process and takes continued practice</a:t>
            </a:r>
          </a:p>
          <a:p>
            <a:pPr lvl="1" eaLnBrk="1" hangingPunct="1"/>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Successful Interaction</a:t>
            </a:r>
            <a:r>
              <a:rPr lang="en-US" altLang="en-US" dirty="0">
                <a:latin typeface="Arial" panose="020B0604020202020204" pitchFamily="34" charset="0"/>
                <a:cs typeface="Arial" panose="020B0604020202020204" pitchFamily="34" charset="0"/>
              </a:rPr>
              <a:t> – Function effectively in multicultural settings</a:t>
            </a:r>
          </a:p>
          <a:p>
            <a:pPr eaLnBrk="1" hangingPunct="1"/>
            <a:endParaRPr lang="en-US" altLang="en-US" sz="110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17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Acknowledging</a:t>
            </a:r>
            <a:r>
              <a:rPr lang="en-US" baseline="0" dirty="0"/>
              <a:t> &amp; respecting that they are different</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13</a:t>
            </a:fld>
            <a:endParaRPr lang="en-US" dirty="0"/>
          </a:p>
        </p:txBody>
      </p:sp>
    </p:spTree>
    <p:extLst>
      <p:ext uri="{BB962C8B-B14F-4D97-AF65-F5344CB8AC3E}">
        <p14:creationId xmlns:p14="http://schemas.microsoft.com/office/powerpoint/2010/main" val="172081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11/30/2022</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11/30/2022</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11/30/2022</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11/30/2022</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11/30/2022</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11/30/2022</a:t>
            </a:fld>
            <a:endParaRPr dirty="0"/>
          </a:p>
        </p:txBody>
      </p:sp>
      <p:sp>
        <p:nvSpPr>
          <p:cNvPr id="9" name="Slide Number Placeholder 8"/>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11/30/2022</a:t>
            </a:fld>
            <a:endParaRPr dirty="0"/>
          </a:p>
        </p:txBody>
      </p:sp>
      <p:sp>
        <p:nvSpPr>
          <p:cNvPr id="5" name="Slide Number Placeholder 4"/>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11/30/2022</a:t>
            </a:fld>
            <a:endParaRPr dirty="0"/>
          </a:p>
        </p:txBody>
      </p:sp>
      <p:sp>
        <p:nvSpPr>
          <p:cNvPr id="4" name="Slide Number Placeholder 3"/>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11/30/2022</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11/30/2022</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11/30/2022</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wmf"/><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wmf"/><Relationship Id="rId10" Type="http://schemas.openxmlformats.org/officeDocument/2006/relationships/image" Target="../media/image47.jpeg"/><Relationship Id="rId4" Type="http://schemas.openxmlformats.org/officeDocument/2006/relationships/image" Target="../media/image41.wmf"/><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Communicating Across cultural differences For End of Life Care</a:t>
            </a:r>
          </a:p>
        </p:txBody>
      </p:sp>
      <p:sp>
        <p:nvSpPr>
          <p:cNvPr id="3" name="Subtitle 2"/>
          <p:cNvSpPr>
            <a:spLocks noGrp="1"/>
          </p:cNvSpPr>
          <p:nvPr>
            <p:ph type="subTitle" idx="1"/>
          </p:nvPr>
        </p:nvSpPr>
        <p:spPr>
          <a:xfrm>
            <a:off x="1217614" y="5029200"/>
            <a:ext cx="7848600" cy="1524000"/>
          </a:xfrm>
        </p:spPr>
        <p:txBody>
          <a:bodyPr>
            <a:normAutofit/>
          </a:bodyPr>
          <a:lstStyle/>
          <a:p>
            <a:r>
              <a:rPr lang="en-US" dirty="0"/>
              <a:t>Connecting Cultural Differences, Quality of Life, and Advance Directives</a:t>
            </a:r>
          </a:p>
          <a:p>
            <a:endParaRPr lang="en-US" dirty="0"/>
          </a:p>
          <a:p>
            <a:r>
              <a:rPr lang="en-US" dirty="0"/>
              <a:t>Donna M. Skurzak, MA, CDP</a:t>
            </a:r>
          </a:p>
          <a:p>
            <a:r>
              <a:rPr lang="en-US" dirty="0"/>
              <a:t>November 30, 2022</a:t>
            </a:r>
          </a:p>
          <a:p>
            <a:endParaRPr lang="en-US" dirty="0"/>
          </a:p>
          <a:p>
            <a:endParaRPr lang="en-US"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EA9E-2FCA-6F1B-4333-5AE4FDCE0D0F}"/>
              </a:ext>
            </a:extLst>
          </p:cNvPr>
          <p:cNvSpPr>
            <a:spLocks noGrp="1"/>
          </p:cNvSpPr>
          <p:nvPr>
            <p:ph type="title"/>
          </p:nvPr>
        </p:nvSpPr>
        <p:spPr>
          <a:xfrm>
            <a:off x="0" y="3048000"/>
            <a:ext cx="5029200" cy="2895600"/>
          </a:xfrm>
        </p:spPr>
        <p:txBody>
          <a:bodyPr/>
          <a:lstStyle/>
          <a:p>
            <a:r>
              <a:rPr lang="en-US" altLang="en-US" sz="1800" dirty="0">
                <a:cs typeface="Arial" panose="020B0604020202020204" pitchFamily="34" charset="0"/>
              </a:rPr>
              <a:t>Cultural humility incorporates a lifelong commitment to:</a:t>
            </a:r>
            <a:br>
              <a:rPr lang="en-US" altLang="en-US" sz="1800" dirty="0">
                <a:cs typeface="Arial" panose="020B0604020202020204" pitchFamily="34" charset="0"/>
              </a:rPr>
            </a:br>
            <a:br>
              <a:rPr lang="en-US" altLang="en-US" sz="1800" dirty="0">
                <a:cs typeface="Arial" panose="020B0604020202020204" pitchFamily="34" charset="0"/>
              </a:rPr>
            </a:br>
            <a:r>
              <a:rPr lang="en-US" altLang="en-US" sz="1800" dirty="0">
                <a:cs typeface="Arial" panose="020B0604020202020204" pitchFamily="34" charset="0"/>
              </a:rPr>
              <a:t>Self-evaluation and self-critique.</a:t>
            </a:r>
            <a:br>
              <a:rPr lang="en-US" altLang="en-US" sz="1800" dirty="0">
                <a:cs typeface="Arial" panose="020B0604020202020204" pitchFamily="34" charset="0"/>
              </a:rPr>
            </a:br>
            <a:br>
              <a:rPr lang="en-US" altLang="en-US" sz="1800" dirty="0">
                <a:cs typeface="Arial" panose="020B0604020202020204" pitchFamily="34" charset="0"/>
              </a:rPr>
            </a:br>
            <a:r>
              <a:rPr lang="en-US" altLang="en-US" sz="1800" dirty="0">
                <a:cs typeface="Arial" panose="020B0604020202020204" pitchFamily="34" charset="0"/>
              </a:rPr>
              <a:t>Redressing the power imbalances.</a:t>
            </a:r>
            <a:br>
              <a:rPr lang="en-US" altLang="en-US" sz="1800" dirty="0">
                <a:cs typeface="Arial" panose="020B0604020202020204" pitchFamily="34" charset="0"/>
              </a:rPr>
            </a:br>
            <a:br>
              <a:rPr lang="en-US" altLang="en-US" sz="1800" dirty="0">
                <a:cs typeface="Arial" panose="020B0604020202020204" pitchFamily="34" charset="0"/>
              </a:rPr>
            </a:br>
            <a:r>
              <a:rPr lang="en-US" altLang="en-US" sz="1800" dirty="0">
                <a:cs typeface="Arial" panose="020B0604020202020204" pitchFamily="34" charset="0"/>
              </a:rPr>
              <a:t>Accepting and understanding we can always learn about others to gain more understanding.</a:t>
            </a:r>
            <a:br>
              <a:rPr lang="en-US" altLang="en-US" sz="1800" dirty="0">
                <a:cs typeface="Arial" panose="020B0604020202020204" pitchFamily="34" charset="0"/>
              </a:rPr>
            </a:br>
            <a:br>
              <a:rPr lang="en-US" altLang="en-US" sz="1800" dirty="0">
                <a:cs typeface="Arial" panose="020B0604020202020204" pitchFamily="34" charset="0"/>
              </a:rPr>
            </a:br>
            <a:r>
              <a:rPr lang="en-US" altLang="en-US" sz="1800" dirty="0">
                <a:cs typeface="Arial" panose="020B0604020202020204" pitchFamily="34" charset="0"/>
              </a:rPr>
              <a:t>Calls upon empathy and compassion for others.</a:t>
            </a:r>
            <a:br>
              <a:rPr lang="en-US" altLang="en-US" dirty="0">
                <a:cs typeface="Arial" panose="020B0604020202020204" pitchFamily="34" charset="0"/>
              </a:rPr>
            </a:br>
            <a:endParaRPr lang="en-US" dirty="0"/>
          </a:p>
        </p:txBody>
      </p:sp>
      <p:sp>
        <p:nvSpPr>
          <p:cNvPr id="4" name="Text Placeholder 3">
            <a:extLst>
              <a:ext uri="{FF2B5EF4-FFF2-40B4-BE49-F238E27FC236}">
                <a16:creationId xmlns:a16="http://schemas.microsoft.com/office/drawing/2014/main" id="{E1688ADC-F604-14AF-F4C3-A3F34CC41664}"/>
              </a:ext>
            </a:extLst>
          </p:cNvPr>
          <p:cNvSpPr>
            <a:spLocks noGrp="1"/>
          </p:cNvSpPr>
          <p:nvPr>
            <p:ph type="body" sz="half" idx="2"/>
          </p:nvPr>
        </p:nvSpPr>
        <p:spPr>
          <a:xfrm>
            <a:off x="74612" y="533400"/>
            <a:ext cx="4997207" cy="1600200"/>
          </a:xfrm>
        </p:spPr>
        <p:txBody>
          <a:bodyPr>
            <a:normAutofit/>
          </a:bodyPr>
          <a:lstStyle/>
          <a:p>
            <a:r>
              <a:rPr lang="en-US" sz="3200" dirty="0"/>
              <a:t>CULTURAL HUMILITY</a:t>
            </a:r>
          </a:p>
          <a:p>
            <a:endParaRPr lang="en-US" sz="3200" dirty="0"/>
          </a:p>
        </p:txBody>
      </p:sp>
      <p:pic>
        <p:nvPicPr>
          <p:cNvPr id="5" name="Content Placeholder 4" descr="Cultural Humility as a Framework for Anti-Oppressive Archival Description">
            <a:extLst>
              <a:ext uri="{FF2B5EF4-FFF2-40B4-BE49-F238E27FC236}">
                <a16:creationId xmlns:a16="http://schemas.microsoft.com/office/drawing/2014/main" id="{6880C57D-768A-8207-576F-E0462B3141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13228" y="685800"/>
            <a:ext cx="6932612" cy="494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8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idx="4294967295"/>
          </p:nvPr>
        </p:nvSpPr>
        <p:spPr>
          <a:xfrm>
            <a:off x="1980685" y="457975"/>
            <a:ext cx="7938607" cy="518978"/>
          </a:xfrm>
        </p:spPr>
        <p:txBody>
          <a:bodyPr>
            <a:noAutofit/>
          </a:bodyPr>
          <a:lstStyle/>
          <a:p>
            <a:pPr eaLnBrk="1" hangingPunct="1">
              <a:defRPr/>
            </a:pPr>
            <a:r>
              <a:rPr lang="en-US" dirty="0">
                <a:latin typeface="+mn-lt"/>
              </a:rPr>
              <a:t>Cultural Competence</a:t>
            </a:r>
          </a:p>
        </p:txBody>
      </p:sp>
      <p:sp>
        <p:nvSpPr>
          <p:cNvPr id="27651" name="Rectangle 3"/>
          <p:cNvSpPr>
            <a:spLocks noGrp="1" noChangeArrowheads="1"/>
          </p:cNvSpPr>
          <p:nvPr>
            <p:ph type="body" idx="4294967295"/>
          </p:nvPr>
        </p:nvSpPr>
        <p:spPr>
          <a:xfrm>
            <a:off x="455612" y="1371600"/>
            <a:ext cx="11430000" cy="5713512"/>
          </a:xfrm>
        </p:spPr>
        <p:txBody>
          <a:bodyPr/>
          <a:lstStyle/>
          <a:p>
            <a:pPr>
              <a:defRPr/>
            </a:pPr>
            <a:endParaRPr lang="en-US" altLang="en-US" sz="2799" dirty="0"/>
          </a:p>
          <a:p>
            <a:pPr marL="45720" indent="0">
              <a:buNone/>
              <a:defRPr/>
            </a:pPr>
            <a:r>
              <a:rPr lang="en-US" altLang="en-US" dirty="0"/>
              <a:t>Comprised of four components: </a:t>
            </a:r>
          </a:p>
          <a:p>
            <a:pPr lvl="1">
              <a:defRPr/>
            </a:pPr>
            <a:endParaRPr lang="en-US" altLang="en-US" sz="2400" dirty="0">
              <a:solidFill>
                <a:srgbClr val="00B0F0"/>
              </a:solidFill>
            </a:endParaRPr>
          </a:p>
          <a:p>
            <a:pPr lvl="1">
              <a:defRPr/>
            </a:pPr>
            <a:r>
              <a:rPr lang="en-US" altLang="en-US" sz="2400" dirty="0">
                <a:solidFill>
                  <a:srgbClr val="00B0F0"/>
                </a:solidFill>
              </a:rPr>
              <a:t>Awareness</a:t>
            </a:r>
            <a:r>
              <a:rPr lang="en-US" altLang="en-US" sz="2400" dirty="0"/>
              <a:t> of own cultural worldview</a:t>
            </a:r>
          </a:p>
          <a:p>
            <a:pPr lvl="1">
              <a:defRPr/>
            </a:pPr>
            <a:r>
              <a:rPr lang="en-US" altLang="en-US" sz="2400" dirty="0">
                <a:solidFill>
                  <a:srgbClr val="00B0F0"/>
                </a:solidFill>
              </a:rPr>
              <a:t>Attitude </a:t>
            </a:r>
            <a:r>
              <a:rPr lang="en-US" altLang="en-US" sz="2400" dirty="0"/>
              <a:t>towards cultural differences</a:t>
            </a:r>
          </a:p>
          <a:p>
            <a:pPr lvl="1">
              <a:defRPr/>
            </a:pPr>
            <a:r>
              <a:rPr lang="en-US" altLang="en-US" sz="2400" dirty="0">
                <a:solidFill>
                  <a:srgbClr val="00B0F0"/>
                </a:solidFill>
              </a:rPr>
              <a:t>Skills</a:t>
            </a:r>
            <a:r>
              <a:rPr lang="en-US" altLang="en-US" sz="2400" dirty="0"/>
              <a:t> development </a:t>
            </a:r>
          </a:p>
          <a:p>
            <a:pPr lvl="2">
              <a:defRPr/>
            </a:pPr>
            <a:r>
              <a:rPr lang="en-US" altLang="en-US" sz="2400" b="1" dirty="0"/>
              <a:t>Life-long effort to learn and apply </a:t>
            </a:r>
          </a:p>
          <a:p>
            <a:pPr lvl="1">
              <a:defRPr/>
            </a:pPr>
            <a:r>
              <a:rPr lang="en-US" altLang="en-US" sz="2400" dirty="0">
                <a:solidFill>
                  <a:srgbClr val="00B0F0"/>
                </a:solidFill>
              </a:rPr>
              <a:t>Knowledge</a:t>
            </a:r>
            <a:r>
              <a:rPr lang="en-US" altLang="en-US" sz="2400" dirty="0"/>
              <a:t> of different cultural practices and worldviews          </a:t>
            </a:r>
          </a:p>
          <a:p>
            <a:pPr eaLnBrk="1" hangingPunct="1">
              <a:buFontTx/>
              <a:buNone/>
              <a:defRPr/>
            </a:pPr>
            <a:r>
              <a:rPr lang="en-US" altLang="en-US" sz="2399" dirty="0"/>
              <a:t>		</a:t>
            </a:r>
          </a:p>
          <a:p>
            <a:pPr eaLnBrk="1" hangingPunct="1">
              <a:buFontTx/>
              <a:buNone/>
              <a:defRPr/>
            </a:pPr>
            <a:endParaRPr lang="en-US" altLang="en-US" sz="2399" dirty="0"/>
          </a:p>
          <a:p>
            <a:pPr eaLnBrk="1" hangingPunct="1">
              <a:buFontTx/>
              <a:buNone/>
              <a:defRPr/>
            </a:pPr>
            <a:endParaRPr lang="en-US" altLang="en-US" sz="2399" dirty="0"/>
          </a:p>
          <a:p>
            <a:pPr eaLnBrk="1" hangingPunct="1">
              <a:buFontTx/>
              <a:buNone/>
              <a:defRPr/>
            </a:pPr>
            <a:endParaRPr lang="en-US" altLang="en-US" sz="3199" dirty="0"/>
          </a:p>
          <a:p>
            <a:pPr eaLnBrk="1" hangingPunct="1">
              <a:buFontTx/>
              <a:buNone/>
              <a:defRPr/>
            </a:pPr>
            <a:endParaRPr lang="en-US" altLang="en-US" sz="3199" dirty="0"/>
          </a:p>
          <a:p>
            <a:pPr eaLnBrk="1" hangingPunct="1">
              <a:buFontTx/>
              <a:buNone/>
              <a:defRPr/>
            </a:pPr>
            <a:endParaRPr lang="en-US" altLang="en-US" sz="3199" dirty="0"/>
          </a:p>
          <a:p>
            <a:pPr eaLnBrk="1" hangingPunct="1">
              <a:buFontTx/>
              <a:buNone/>
              <a:defRPr/>
            </a:pPr>
            <a:endParaRPr lang="en-US" altLang="en-US" sz="3199" dirty="0"/>
          </a:p>
          <a:p>
            <a:pPr eaLnBrk="1" hangingPunct="1">
              <a:buFontTx/>
              <a:buNone/>
              <a:defRPr/>
            </a:pPr>
            <a:endParaRPr lang="en-US" altLang="en-US" sz="3199" dirty="0"/>
          </a:p>
          <a:p>
            <a:pPr algn="ctr" eaLnBrk="1" hangingPunct="1">
              <a:buFontTx/>
              <a:buNone/>
              <a:defRPr/>
            </a:pPr>
            <a:endParaRPr lang="en-US" altLang="en-US" sz="3199" dirty="0"/>
          </a:p>
          <a:p>
            <a:pPr eaLnBrk="1" hangingPunct="1">
              <a:defRPr/>
            </a:pPr>
            <a:endParaRPr lang="en-US" altLang="en-US" sz="3199" dirty="0"/>
          </a:p>
        </p:txBody>
      </p:sp>
      <p:pic>
        <p:nvPicPr>
          <p:cNvPr id="2050" name="Picture 2" descr="Managing Cultural Differences: Understanding Gender, Ethnic, Racial,  Religious, and Life Choices.">
            <a:extLst>
              <a:ext uri="{FF2B5EF4-FFF2-40B4-BE49-F238E27FC236}">
                <a16:creationId xmlns:a16="http://schemas.microsoft.com/office/drawing/2014/main" id="{AB6D0A09-41F4-76E4-8C36-B86088500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674" y="2057400"/>
            <a:ext cx="4191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830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3F5A-E93E-680F-AFF5-7CE1758A5026}"/>
              </a:ext>
            </a:extLst>
          </p:cNvPr>
          <p:cNvSpPr>
            <a:spLocks noGrp="1"/>
          </p:cNvSpPr>
          <p:nvPr>
            <p:ph type="title"/>
          </p:nvPr>
        </p:nvSpPr>
        <p:spPr>
          <a:xfrm>
            <a:off x="1217612" y="304800"/>
            <a:ext cx="9753600" cy="715962"/>
          </a:xfrm>
        </p:spPr>
        <p:txBody>
          <a:bodyPr/>
          <a:lstStyle/>
          <a:p>
            <a:pPr algn="ctr"/>
            <a:r>
              <a:rPr lang="en-US" dirty="0"/>
              <a:t>Cultural identity</a:t>
            </a:r>
          </a:p>
        </p:txBody>
      </p:sp>
      <p:pic>
        <p:nvPicPr>
          <p:cNvPr id="5" name="Content Placeholder 4" descr="single person icon. Element of simple web icon with name for mobile concept and web apps. Thin line single person icon can be used for web and mobile">
            <a:extLst>
              <a:ext uri="{FF2B5EF4-FFF2-40B4-BE49-F238E27FC236}">
                <a16:creationId xmlns:a16="http://schemas.microsoft.com/office/drawing/2014/main" id="{4D56B8D6-A4AF-B7A7-C169-0D31F22DA351}"/>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6732" t="16297" r="28162" b="26351"/>
          <a:stretch/>
        </p:blipFill>
        <p:spPr bwMode="auto">
          <a:xfrm>
            <a:off x="5252982" y="3454588"/>
            <a:ext cx="993831" cy="1371600"/>
          </a:xfrm>
          <a:prstGeom prst="rect">
            <a:avLst/>
          </a:prstGeom>
          <a:solidFill>
            <a:srgbClr val="FFFF00"/>
          </a:solidFill>
          <a:ln>
            <a:noFill/>
          </a:ln>
        </p:spPr>
      </p:pic>
      <p:sp>
        <p:nvSpPr>
          <p:cNvPr id="6" name="Flowchart: Connector 5">
            <a:extLst>
              <a:ext uri="{FF2B5EF4-FFF2-40B4-BE49-F238E27FC236}">
                <a16:creationId xmlns:a16="http://schemas.microsoft.com/office/drawing/2014/main" id="{99EE9A6A-26B5-EC42-E9CA-CC30EC131EE4}"/>
              </a:ext>
            </a:extLst>
          </p:cNvPr>
          <p:cNvSpPr/>
          <p:nvPr/>
        </p:nvSpPr>
        <p:spPr>
          <a:xfrm>
            <a:off x="2970212" y="3304276"/>
            <a:ext cx="2590800" cy="2362200"/>
          </a:xfrm>
          <a:prstGeom prst="flowChartConnector">
            <a:avLst/>
          </a:prstGeom>
          <a:noFill/>
          <a:ln w="28575">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7" name="Flowchart: Connector 6">
            <a:extLst>
              <a:ext uri="{FF2B5EF4-FFF2-40B4-BE49-F238E27FC236}">
                <a16:creationId xmlns:a16="http://schemas.microsoft.com/office/drawing/2014/main" id="{A81FA797-BF99-2A3F-6A47-525073F6E1E0}"/>
              </a:ext>
            </a:extLst>
          </p:cNvPr>
          <p:cNvSpPr/>
          <p:nvPr/>
        </p:nvSpPr>
        <p:spPr>
          <a:xfrm>
            <a:off x="4572061" y="1751095"/>
            <a:ext cx="2608426" cy="2467874"/>
          </a:xfrm>
          <a:prstGeom prst="flowChartConnector">
            <a:avLst/>
          </a:prstGeom>
          <a:noFill/>
          <a:ln w="28575">
            <a:solidFill>
              <a:srgbClr val="92D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8" name="Flowchart: Connector 7">
            <a:extLst>
              <a:ext uri="{FF2B5EF4-FFF2-40B4-BE49-F238E27FC236}">
                <a16:creationId xmlns:a16="http://schemas.microsoft.com/office/drawing/2014/main" id="{2F6930FE-B87E-53A6-CCF0-10E873F4C17D}"/>
              </a:ext>
            </a:extLst>
          </p:cNvPr>
          <p:cNvSpPr/>
          <p:nvPr/>
        </p:nvSpPr>
        <p:spPr>
          <a:xfrm>
            <a:off x="5877063" y="3446580"/>
            <a:ext cx="2652519" cy="2344620"/>
          </a:xfrm>
          <a:prstGeom prst="flowChartConnector">
            <a:avLst/>
          </a:prstGeom>
          <a:noFill/>
          <a:ln w="28575">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9E294D04-2BA0-6D59-BD3B-BB69C543594F}"/>
              </a:ext>
            </a:extLst>
          </p:cNvPr>
          <p:cNvSpPr txBox="1"/>
          <p:nvPr/>
        </p:nvSpPr>
        <p:spPr>
          <a:xfrm>
            <a:off x="4848364" y="2513460"/>
            <a:ext cx="2057400" cy="646331"/>
          </a:xfrm>
          <a:prstGeom prst="rect">
            <a:avLst/>
          </a:prstGeom>
          <a:noFill/>
        </p:spPr>
        <p:txBody>
          <a:bodyPr wrap="square" rtlCol="0">
            <a:spAutoFit/>
          </a:bodyPr>
          <a:lstStyle/>
          <a:p>
            <a:pPr algn="ctr">
              <a:lnSpc>
                <a:spcPct val="90000"/>
              </a:lnSpc>
            </a:pPr>
            <a:r>
              <a:rPr lang="en-US" sz="2000" b="1" dirty="0"/>
              <a:t>Universal Dimensions</a:t>
            </a:r>
          </a:p>
        </p:txBody>
      </p:sp>
      <p:sp>
        <p:nvSpPr>
          <p:cNvPr id="11" name="TextBox 10">
            <a:extLst>
              <a:ext uri="{FF2B5EF4-FFF2-40B4-BE49-F238E27FC236}">
                <a16:creationId xmlns:a16="http://schemas.microsoft.com/office/drawing/2014/main" id="{464ACD9B-DFDC-75E9-B235-1A1451125A5D}"/>
              </a:ext>
            </a:extLst>
          </p:cNvPr>
          <p:cNvSpPr txBox="1"/>
          <p:nvPr/>
        </p:nvSpPr>
        <p:spPr>
          <a:xfrm>
            <a:off x="6246813" y="4096313"/>
            <a:ext cx="2133952" cy="646331"/>
          </a:xfrm>
          <a:prstGeom prst="rect">
            <a:avLst/>
          </a:prstGeom>
          <a:noFill/>
        </p:spPr>
        <p:txBody>
          <a:bodyPr wrap="square" rtlCol="0">
            <a:spAutoFit/>
          </a:bodyPr>
          <a:lstStyle/>
          <a:p>
            <a:pPr algn="ctr">
              <a:lnSpc>
                <a:spcPct val="90000"/>
              </a:lnSpc>
            </a:pPr>
            <a:r>
              <a:rPr lang="en-US" sz="2000" b="1" dirty="0"/>
              <a:t>Individual Dimensions</a:t>
            </a:r>
          </a:p>
        </p:txBody>
      </p:sp>
      <p:sp>
        <p:nvSpPr>
          <p:cNvPr id="12" name="TextBox 11">
            <a:extLst>
              <a:ext uri="{FF2B5EF4-FFF2-40B4-BE49-F238E27FC236}">
                <a16:creationId xmlns:a16="http://schemas.microsoft.com/office/drawing/2014/main" id="{9DA5B266-C17B-15AF-4380-B97A22301356}"/>
              </a:ext>
            </a:extLst>
          </p:cNvPr>
          <p:cNvSpPr txBox="1"/>
          <p:nvPr/>
        </p:nvSpPr>
        <p:spPr>
          <a:xfrm>
            <a:off x="5027612" y="2561720"/>
            <a:ext cx="960118" cy="424732"/>
          </a:xfrm>
          <a:prstGeom prst="rect">
            <a:avLst/>
          </a:prstGeom>
          <a:noFill/>
        </p:spPr>
        <p:txBody>
          <a:bodyPr wrap="square" rtlCol="0">
            <a:spAutoFit/>
          </a:bodyPr>
          <a:lstStyle/>
          <a:p>
            <a:pPr>
              <a:lnSpc>
                <a:spcPct val="90000"/>
              </a:lnSpc>
            </a:pPr>
            <a:endParaRPr lang="en-US" sz="2400" dirty="0"/>
          </a:p>
        </p:txBody>
      </p:sp>
      <p:sp>
        <p:nvSpPr>
          <p:cNvPr id="14" name="TextBox 13">
            <a:extLst>
              <a:ext uri="{FF2B5EF4-FFF2-40B4-BE49-F238E27FC236}">
                <a16:creationId xmlns:a16="http://schemas.microsoft.com/office/drawing/2014/main" id="{9A702221-FCC9-4F15-449A-8A0CB133AB7F}"/>
              </a:ext>
            </a:extLst>
          </p:cNvPr>
          <p:cNvSpPr txBox="1"/>
          <p:nvPr/>
        </p:nvSpPr>
        <p:spPr>
          <a:xfrm>
            <a:off x="3302196" y="4064771"/>
            <a:ext cx="1801616" cy="646331"/>
          </a:xfrm>
          <a:prstGeom prst="rect">
            <a:avLst/>
          </a:prstGeom>
          <a:noFill/>
        </p:spPr>
        <p:txBody>
          <a:bodyPr wrap="square" rtlCol="0">
            <a:spAutoFit/>
          </a:bodyPr>
          <a:lstStyle/>
          <a:p>
            <a:pPr algn="ctr">
              <a:lnSpc>
                <a:spcPct val="90000"/>
              </a:lnSpc>
            </a:pPr>
            <a:r>
              <a:rPr lang="en-US" sz="2000" b="1" dirty="0"/>
              <a:t>Cultural Dimensions</a:t>
            </a:r>
          </a:p>
        </p:txBody>
      </p:sp>
      <p:sp>
        <p:nvSpPr>
          <p:cNvPr id="15" name="Arrow: Right 14">
            <a:extLst>
              <a:ext uri="{FF2B5EF4-FFF2-40B4-BE49-F238E27FC236}">
                <a16:creationId xmlns:a16="http://schemas.microsoft.com/office/drawing/2014/main" id="{1E3C60C1-80EE-82EA-20A2-C595B2D5F171}"/>
              </a:ext>
            </a:extLst>
          </p:cNvPr>
          <p:cNvSpPr/>
          <p:nvPr/>
        </p:nvSpPr>
        <p:spPr>
          <a:xfrm>
            <a:off x="303212" y="3850220"/>
            <a:ext cx="2350948" cy="1026580"/>
          </a:xfrm>
          <a:prstGeom prst="rightArrow">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How is the person like some?</a:t>
            </a:r>
          </a:p>
        </p:txBody>
      </p:sp>
      <p:sp>
        <p:nvSpPr>
          <p:cNvPr id="16" name="Arrow: Left 15">
            <a:extLst>
              <a:ext uri="{FF2B5EF4-FFF2-40B4-BE49-F238E27FC236}">
                <a16:creationId xmlns:a16="http://schemas.microsoft.com/office/drawing/2014/main" id="{7C6A70A8-BE61-7EF9-6963-F8B7D62A02C5}"/>
              </a:ext>
            </a:extLst>
          </p:cNvPr>
          <p:cNvSpPr/>
          <p:nvPr/>
        </p:nvSpPr>
        <p:spPr>
          <a:xfrm>
            <a:off x="8286586" y="2011348"/>
            <a:ext cx="2608426" cy="884252"/>
          </a:xfrm>
          <a:prstGeom prst="lef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solidFill>
                  <a:schemeClr val="bg1"/>
                </a:solidFill>
              </a:rPr>
              <a:t>How is the person like others?</a:t>
            </a:r>
          </a:p>
        </p:txBody>
      </p:sp>
      <p:sp>
        <p:nvSpPr>
          <p:cNvPr id="17" name="Arrow: Left 16">
            <a:extLst>
              <a:ext uri="{FF2B5EF4-FFF2-40B4-BE49-F238E27FC236}">
                <a16:creationId xmlns:a16="http://schemas.microsoft.com/office/drawing/2014/main" id="{BB95D21F-128A-EB13-7BD3-5045CC429200}"/>
              </a:ext>
            </a:extLst>
          </p:cNvPr>
          <p:cNvSpPr/>
          <p:nvPr/>
        </p:nvSpPr>
        <p:spPr>
          <a:xfrm>
            <a:off x="8842249" y="4096312"/>
            <a:ext cx="2481172" cy="932887"/>
          </a:xfrm>
          <a:prstGeom prst="left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How is the person unique?</a:t>
            </a:r>
          </a:p>
        </p:txBody>
      </p:sp>
    </p:spTree>
    <p:extLst>
      <p:ext uri="{BB962C8B-B14F-4D97-AF65-F5344CB8AC3E}">
        <p14:creationId xmlns:p14="http://schemas.microsoft.com/office/powerpoint/2010/main" val="344945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erspective — Greater Impact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2" y="1832608"/>
            <a:ext cx="7922736" cy="32727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66521" y="5060089"/>
            <a:ext cx="10512862" cy="1492297"/>
          </a:xfrm>
        </p:spPr>
        <p:txBody>
          <a:bodyPr/>
          <a:lstStyle/>
          <a:p>
            <a:pPr marL="0" indent="0" algn="ctr">
              <a:buNone/>
            </a:pPr>
            <a:endParaRPr lang="en-US" dirty="0"/>
          </a:p>
          <a:p>
            <a:pPr marL="0" indent="0" algn="ctr">
              <a:buNone/>
            </a:pPr>
            <a:r>
              <a:rPr lang="en-US" dirty="0"/>
              <a:t>Not Right or Wrong - </a:t>
            </a:r>
            <a:r>
              <a:rPr lang="en-US" i="1" dirty="0">
                <a:solidFill>
                  <a:schemeClr val="accent4"/>
                </a:solidFill>
              </a:rPr>
              <a:t>Different</a:t>
            </a:r>
          </a:p>
        </p:txBody>
      </p:sp>
      <p:sp>
        <p:nvSpPr>
          <p:cNvPr id="7" name="Title 1"/>
          <p:cNvSpPr>
            <a:spLocks noGrp="1"/>
          </p:cNvSpPr>
          <p:nvPr>
            <p:ph type="title"/>
          </p:nvPr>
        </p:nvSpPr>
        <p:spPr>
          <a:xfrm>
            <a:off x="-1" y="229434"/>
            <a:ext cx="12188825" cy="1325218"/>
          </a:xfrm>
        </p:spPr>
        <p:txBody>
          <a:bodyPr/>
          <a:lstStyle/>
          <a:p>
            <a:pPr algn="ctr"/>
            <a:r>
              <a:rPr lang="en-US" dirty="0"/>
              <a:t>Holding Multiple Realties</a:t>
            </a:r>
          </a:p>
        </p:txBody>
      </p:sp>
    </p:spTree>
    <p:extLst>
      <p:ext uri="{BB962C8B-B14F-4D97-AF65-F5344CB8AC3E}">
        <p14:creationId xmlns:p14="http://schemas.microsoft.com/office/powerpoint/2010/main" val="39749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0BCA-FD09-70FD-EE7C-329EA3639C65}"/>
              </a:ext>
            </a:extLst>
          </p:cNvPr>
          <p:cNvSpPr>
            <a:spLocks noGrp="1"/>
          </p:cNvSpPr>
          <p:nvPr>
            <p:ph type="title"/>
          </p:nvPr>
        </p:nvSpPr>
        <p:spPr>
          <a:xfrm>
            <a:off x="1217612" y="304800"/>
            <a:ext cx="9753600" cy="685800"/>
          </a:xfrm>
        </p:spPr>
        <p:txBody>
          <a:bodyPr/>
          <a:lstStyle/>
          <a:p>
            <a:pPr algn="ctr"/>
            <a:r>
              <a:rPr lang="en-US" dirty="0"/>
              <a:t>Middle East Countries: 3 -18 + 4</a:t>
            </a:r>
          </a:p>
        </p:txBody>
      </p:sp>
      <p:pic>
        <p:nvPicPr>
          <p:cNvPr id="4" name="Picture 2" descr="Map of the Middle East.">
            <a:extLst>
              <a:ext uri="{FF2B5EF4-FFF2-40B4-BE49-F238E27FC236}">
                <a16:creationId xmlns:a16="http://schemas.microsoft.com/office/drawing/2014/main" id="{2C258048-A5FF-C019-BB71-39FC8AAA09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519" y="1295400"/>
            <a:ext cx="1193409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9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2741-F59A-8121-A4B6-E37BF2330DC6}"/>
              </a:ext>
            </a:extLst>
          </p:cNvPr>
          <p:cNvSpPr>
            <a:spLocks noGrp="1"/>
          </p:cNvSpPr>
          <p:nvPr>
            <p:ph type="title"/>
          </p:nvPr>
        </p:nvSpPr>
        <p:spPr>
          <a:xfrm>
            <a:off x="760413" y="274638"/>
            <a:ext cx="10667999" cy="1249362"/>
          </a:xfrm>
        </p:spPr>
        <p:txBody>
          <a:bodyPr>
            <a:normAutofit fontScale="90000"/>
          </a:bodyPr>
          <a:lstStyle/>
          <a:p>
            <a:br>
              <a:rPr lang="en-US" dirty="0"/>
            </a:br>
            <a:br>
              <a:rPr lang="en-US" dirty="0"/>
            </a:br>
            <a:br>
              <a:rPr lang="en-US" dirty="0"/>
            </a:br>
            <a:r>
              <a:rPr lang="en-US" dirty="0"/>
              <a:t>        NEPAL                                          SOMALIA                             									</a:t>
            </a:r>
          </a:p>
        </p:txBody>
      </p:sp>
      <p:pic>
        <p:nvPicPr>
          <p:cNvPr id="9" name="Content Placeholder 8">
            <a:extLst>
              <a:ext uri="{FF2B5EF4-FFF2-40B4-BE49-F238E27FC236}">
                <a16:creationId xmlns:a16="http://schemas.microsoft.com/office/drawing/2014/main" id="{EEE013EF-42EB-BD08-C08D-7C3919BFF152}"/>
              </a:ext>
            </a:extLst>
          </p:cNvPr>
          <p:cNvPicPr>
            <a:picLocks noGrp="1" noChangeAspect="1"/>
          </p:cNvPicPr>
          <p:nvPr>
            <p:ph sz="half" idx="2"/>
          </p:nvPr>
        </p:nvPicPr>
        <p:blipFill>
          <a:blip r:embed="rId2"/>
          <a:stretch>
            <a:fillRect/>
          </a:stretch>
        </p:blipFill>
        <p:spPr>
          <a:xfrm>
            <a:off x="7040061" y="1423358"/>
            <a:ext cx="4540751" cy="4977442"/>
          </a:xfrm>
          <a:prstGeom prst="rect">
            <a:avLst/>
          </a:prstGeom>
        </p:spPr>
      </p:pic>
      <p:pic>
        <p:nvPicPr>
          <p:cNvPr id="1026" name="Picture 2" descr="Where is Nepal Located, Location Map of Nepal">
            <a:extLst>
              <a:ext uri="{FF2B5EF4-FFF2-40B4-BE49-F238E27FC236}">
                <a16:creationId xmlns:a16="http://schemas.microsoft.com/office/drawing/2014/main" id="{9059FCE8-25D6-0041-1421-9A5571218D6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4212" y="1447800"/>
            <a:ext cx="4540752" cy="22316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Nepal location map. [Courtesy of maps.com, Santa Barbara, CA, USA] The country is divided into 14 zonal administrations and 75 development districts, organized wherever possible to include parts of Terai and hilly areas in each zone. For balanced economic growth and proper regional planning, the country is currently divided into five development regions: the Central, Eastern, Western, Mid-western and Far-Western Regions (Maps of World 2012). Many research studies and changes have already occurred in the recent decades in the areas of regional and land-use planning, especially in the Kathmandu valley (EMI 2010). The population in Nepal has drastically increased from approximately 11.6 million in 1971 to 26.6 million in 2011. Geologically, Nepal straddles the boundary of the Indo-Australian and Eurasian tectonic plates, which are moving towards each other. The geological movements explain the formation of the Himalayas and are also the cause of the sudden and violent jolts in the rock formations in the earth ’ s interior that can be felt on the surface as earthquakes. (NSET 2009). 7 ">
            <a:extLst>
              <a:ext uri="{FF2B5EF4-FFF2-40B4-BE49-F238E27FC236}">
                <a16:creationId xmlns:a16="http://schemas.microsoft.com/office/drawing/2014/main" id="{5E4DC147-0028-75AE-217E-1D02BC60AE4C}"/>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Nepal location map. [Courtesy of maps.com, Santa Barbara, CA, USA] The country is divided into 14 zonal administrations and 75 development districts, organized wherever possible to include parts of Terai and hilly areas in each zone. For balanced economic growth and proper regional planning, the country is currently divided into five development regions: the Central, Eastern, Western, Mid-western and Far-Western Regions (Maps of World 2012). Many research studies and changes have already occurred in the recent decades in the areas of regional and land-use planning, especially in the Kathmandu valley (EMI 2010). The population in Nepal has drastically increased from approximately 11.6 million in 1971 to 26.6 million in 2011. Geologically, Nepal straddles the boundary of the Indo-Australian and Eurasian tectonic plates, which are moving towards each other. The geological movements explain the formation of the Himalayas and are also the cause of the sudden and violent jolts in the rock formations in the earth ’ s interior that can be felt on the surface as earthquakes. (NSET 2009). 7 ">
            <a:extLst>
              <a:ext uri="{FF2B5EF4-FFF2-40B4-BE49-F238E27FC236}">
                <a16:creationId xmlns:a16="http://schemas.microsoft.com/office/drawing/2014/main" id="{2A6BF242-CAD7-D57B-8BA6-20E35C02ADD7}"/>
              </a:ext>
            </a:extLst>
          </p:cNvPr>
          <p:cNvSpPr>
            <a:spLocks noChangeAspect="1" noChangeArrowheads="1"/>
          </p:cNvSpPr>
          <p:nvPr/>
        </p:nvSpPr>
        <p:spPr bwMode="auto">
          <a:xfrm>
            <a:off x="6094413"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F2B982A0-5EBB-E5E7-5EE5-1931471D8F5D}"/>
              </a:ext>
            </a:extLst>
          </p:cNvPr>
          <p:cNvPicPr>
            <a:picLocks noChangeAspect="1"/>
          </p:cNvPicPr>
          <p:nvPr/>
        </p:nvPicPr>
        <p:blipFill>
          <a:blip r:embed="rId4"/>
          <a:stretch>
            <a:fillRect/>
          </a:stretch>
        </p:blipFill>
        <p:spPr>
          <a:xfrm>
            <a:off x="684212" y="4000500"/>
            <a:ext cx="4502652" cy="2429797"/>
          </a:xfrm>
          <a:prstGeom prst="rect">
            <a:avLst/>
          </a:prstGeom>
        </p:spPr>
      </p:pic>
    </p:spTree>
    <p:extLst>
      <p:ext uri="{BB962C8B-B14F-4D97-AF65-F5344CB8AC3E}">
        <p14:creationId xmlns:p14="http://schemas.microsoft.com/office/powerpoint/2010/main" val="216623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52400"/>
            <a:ext cx="9753600" cy="1325562"/>
          </a:xfrm>
        </p:spPr>
        <p:txBody>
          <a:bodyPr/>
          <a:lstStyle/>
          <a:p>
            <a:pPr algn="ctr">
              <a:defRPr/>
            </a:pPr>
            <a:r>
              <a:rPr lang="en-US" sz="4399" dirty="0"/>
              <a:t>Cultural Assessment</a:t>
            </a:r>
          </a:p>
        </p:txBody>
      </p:sp>
      <p:sp>
        <p:nvSpPr>
          <p:cNvPr id="3" name="Content Placeholder 2"/>
          <p:cNvSpPr>
            <a:spLocks noGrp="1"/>
          </p:cNvSpPr>
          <p:nvPr>
            <p:ph idx="1"/>
          </p:nvPr>
        </p:nvSpPr>
        <p:spPr>
          <a:xfrm>
            <a:off x="380900" y="1448316"/>
            <a:ext cx="11198483" cy="5104070"/>
          </a:xfrm>
        </p:spPr>
        <p:txBody>
          <a:bodyPr/>
          <a:lstStyle/>
          <a:p>
            <a:pPr>
              <a:defRPr/>
            </a:pPr>
            <a:r>
              <a:rPr lang="en-US" sz="3199" dirty="0"/>
              <a:t>A systematic way of gathering and documenting information about the patient’s cultural:</a:t>
            </a:r>
          </a:p>
          <a:p>
            <a:pPr lvl="1">
              <a:defRPr/>
            </a:pPr>
            <a:r>
              <a:rPr lang="en-US" sz="3199" dirty="0"/>
              <a:t>Beliefs</a:t>
            </a:r>
          </a:p>
          <a:p>
            <a:pPr lvl="1">
              <a:defRPr/>
            </a:pPr>
            <a:r>
              <a:rPr lang="en-US" sz="3199" dirty="0"/>
              <a:t>Meanings</a:t>
            </a:r>
          </a:p>
          <a:p>
            <a:pPr lvl="1">
              <a:defRPr/>
            </a:pPr>
            <a:r>
              <a:rPr lang="en-US" sz="3199" dirty="0"/>
              <a:t>Values</a:t>
            </a:r>
          </a:p>
          <a:p>
            <a:pPr lvl="1">
              <a:defRPr/>
            </a:pPr>
            <a:r>
              <a:rPr lang="en-US" sz="3199" dirty="0"/>
              <a:t>Patterns</a:t>
            </a:r>
          </a:p>
          <a:p>
            <a:pPr lvl="1">
              <a:defRPr/>
            </a:pPr>
            <a:r>
              <a:rPr lang="en-US" sz="3199" dirty="0"/>
              <a:t>Expressions</a:t>
            </a:r>
          </a:p>
          <a:p>
            <a:pPr lvl="1">
              <a:defRPr/>
            </a:pPr>
            <a:r>
              <a:rPr lang="en-US" sz="3199" dirty="0"/>
              <a:t>Primary language spoken at home</a:t>
            </a:r>
          </a:p>
          <a:p>
            <a:pPr marL="488803" lvl="1" indent="0">
              <a:buNone/>
              <a:defRPr/>
            </a:pPr>
            <a:r>
              <a:rPr lang="en-US" sz="3199" dirty="0"/>
              <a:t>as they relate to a patient’s perception </a:t>
            </a:r>
            <a:r>
              <a:rPr lang="en-US" sz="3200" dirty="0"/>
              <a:t>and response to illness </a:t>
            </a:r>
          </a:p>
        </p:txBody>
      </p:sp>
    </p:spTree>
    <p:extLst>
      <p:ext uri="{BB962C8B-B14F-4D97-AF65-F5344CB8AC3E}">
        <p14:creationId xmlns:p14="http://schemas.microsoft.com/office/powerpoint/2010/main" val="33265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5089" y="178458"/>
            <a:ext cx="12188825" cy="1325218"/>
          </a:xfrm>
          <a:noFill/>
        </p:spPr>
        <p:txBody>
          <a:bodyPr/>
          <a:lstStyle/>
          <a:p>
            <a:r>
              <a:rPr lang="en-US" altLang="en-US" sz="4399" dirty="0"/>
              <a:t>Cultural Considerations </a:t>
            </a:r>
            <a:br>
              <a:rPr lang="en-US" altLang="en-US" sz="3799" dirty="0"/>
            </a:br>
            <a:endParaRPr lang="en-US" altLang="en-US" sz="3799" dirty="0"/>
          </a:p>
        </p:txBody>
      </p:sp>
      <p:sp>
        <p:nvSpPr>
          <p:cNvPr id="39939" name="Rectangle 3"/>
          <p:cNvSpPr>
            <a:spLocks noGrp="1" noChangeArrowheads="1"/>
          </p:cNvSpPr>
          <p:nvPr>
            <p:ph type="body" idx="4294967295"/>
          </p:nvPr>
        </p:nvSpPr>
        <p:spPr>
          <a:xfrm>
            <a:off x="152360" y="1676856"/>
            <a:ext cx="11121446" cy="43502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999" dirty="0"/>
              <a:t>Generational</a:t>
            </a:r>
          </a:p>
          <a:p>
            <a:r>
              <a:rPr lang="en-US" altLang="en-US" sz="3999" dirty="0"/>
              <a:t>Sexual Orientation/Gender Identity</a:t>
            </a:r>
          </a:p>
          <a:p>
            <a:r>
              <a:rPr lang="en-US" altLang="en-US" sz="3999" dirty="0"/>
              <a:t>Religious</a:t>
            </a:r>
          </a:p>
          <a:p>
            <a:r>
              <a:rPr lang="en-US" altLang="en-US" sz="3999" dirty="0"/>
              <a:t>Western vs Eastern Medicine</a:t>
            </a:r>
          </a:p>
          <a:p>
            <a:endParaRPr lang="en-US" altLang="en-US" sz="3199" dirty="0"/>
          </a:p>
          <a:p>
            <a:endParaRPr lang="en-US" altLang="en-US" sz="3199" dirty="0"/>
          </a:p>
          <a:p>
            <a:endParaRPr lang="en-US" altLang="en-US" dirty="0">
              <a:effectLst/>
            </a:endParaRPr>
          </a:p>
        </p:txBody>
      </p:sp>
      <p:sp>
        <p:nvSpPr>
          <p:cNvPr id="15" name="Rectangle 3"/>
          <p:cNvSpPr txBox="1">
            <a:spLocks noChangeArrowheads="1"/>
          </p:cNvSpPr>
          <p:nvPr/>
        </p:nvSpPr>
        <p:spPr>
          <a:xfrm>
            <a:off x="5016657" y="6747598"/>
            <a:ext cx="10512862" cy="50027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16" tIns="45708" rIns="91416" bIns="45708" rtlCol="0">
            <a:noAutofit/>
          </a:bodyPr>
          <a:lstStyle>
            <a:lvl1pPr marL="349250" indent="-34925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US" sz="3199" dirty="0"/>
          </a:p>
          <a:p>
            <a:endParaRPr lang="en-US" altLang="en-US" sz="3199" dirty="0"/>
          </a:p>
          <a:p>
            <a:endParaRPr lang="en-US" altLang="en-US" sz="3199" dirty="0"/>
          </a:p>
          <a:p>
            <a:endParaRPr lang="en-US" altLang="en-US" sz="4399" dirty="0"/>
          </a:p>
        </p:txBody>
      </p:sp>
      <p:pic>
        <p:nvPicPr>
          <p:cNvPr id="16"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591" y="4635714"/>
            <a:ext cx="2628215" cy="18435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estern medicine symb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129" y="4724400"/>
            <a:ext cx="2001440" cy="1843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astern medicine symb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4645722"/>
            <a:ext cx="1853851" cy="18435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GBT medical symbo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5812" y="1892363"/>
            <a:ext cx="1688718" cy="173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9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903412" y="242854"/>
            <a:ext cx="8243328" cy="518977"/>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fontScale="90000"/>
          </a:bodyPr>
          <a:lstStyle/>
          <a:p>
            <a:pPr algn="ctr" eaLnBrk="1" hangingPunct="1">
              <a:defRPr/>
            </a:pPr>
            <a:r>
              <a:rPr lang="en-US" altLang="en-US" sz="3599" dirty="0">
                <a:latin typeface="+mn-lt"/>
                <a:cs typeface="Arabic Typesetting" panose="03020402040406030203" pitchFamily="66" charset="-78"/>
              </a:rPr>
              <a:t>Cultural Perspective</a:t>
            </a:r>
          </a:p>
        </p:txBody>
      </p:sp>
      <p:sp>
        <p:nvSpPr>
          <p:cNvPr id="43011" name="Rectangle 3"/>
          <p:cNvSpPr>
            <a:spLocks noGrp="1" noChangeArrowheads="1"/>
          </p:cNvSpPr>
          <p:nvPr>
            <p:ph type="body" idx="4294967295"/>
          </p:nvPr>
        </p:nvSpPr>
        <p:spPr>
          <a:xfrm>
            <a:off x="379412" y="1219200"/>
            <a:ext cx="10893762" cy="4991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fontScale="92500" lnSpcReduction="20000"/>
          </a:bodyPr>
          <a:lstStyle/>
          <a:p>
            <a:pPr algn="ctr" eaLnBrk="1" hangingPunct="1">
              <a:lnSpc>
                <a:spcPct val="80000"/>
              </a:lnSpc>
              <a:buFontTx/>
              <a:buNone/>
            </a:pPr>
            <a:r>
              <a:rPr lang="en-US" altLang="en-US" sz="2600" dirty="0"/>
              <a:t>The cultural belief systems and lifestyles of diverse groups are complex </a:t>
            </a:r>
          </a:p>
          <a:p>
            <a:pPr algn="ctr" eaLnBrk="1" hangingPunct="1">
              <a:lnSpc>
                <a:spcPct val="80000"/>
              </a:lnSpc>
            </a:pPr>
            <a:endParaRPr lang="en-US" altLang="en-US" sz="2600" dirty="0"/>
          </a:p>
          <a:p>
            <a:pPr algn="ctr" eaLnBrk="1" hangingPunct="1">
              <a:lnSpc>
                <a:spcPct val="80000"/>
              </a:lnSpc>
            </a:pPr>
            <a:endParaRPr lang="en-US" altLang="en-US" sz="1999" dirty="0"/>
          </a:p>
          <a:p>
            <a:pPr algn="ctr" eaLnBrk="1" hangingPunct="1">
              <a:lnSpc>
                <a:spcPct val="80000"/>
              </a:lnSpc>
            </a:pPr>
            <a:endParaRPr lang="en-US" altLang="en-US" sz="1999" dirty="0"/>
          </a:p>
          <a:p>
            <a:pPr algn="ctr" eaLnBrk="1" hangingPunct="1">
              <a:lnSpc>
                <a:spcPct val="80000"/>
              </a:lnSpc>
            </a:pPr>
            <a:endParaRPr lang="en-US" altLang="en-US" sz="1999" dirty="0"/>
          </a:p>
          <a:p>
            <a:pPr algn="ctr" eaLnBrk="1" hangingPunct="1">
              <a:lnSpc>
                <a:spcPct val="80000"/>
              </a:lnSpc>
            </a:pPr>
            <a:endParaRPr lang="en-US" altLang="en-US" sz="1999" dirty="0"/>
          </a:p>
          <a:p>
            <a:pPr algn="ctr" eaLnBrk="1" hangingPunct="1">
              <a:lnSpc>
                <a:spcPct val="80000"/>
              </a:lnSpc>
              <a:buFontTx/>
              <a:buNone/>
            </a:pPr>
            <a:endParaRPr lang="en-US" altLang="en-US" sz="1999" dirty="0"/>
          </a:p>
          <a:p>
            <a:pPr algn="ctr" eaLnBrk="1" hangingPunct="1">
              <a:lnSpc>
                <a:spcPct val="80000"/>
              </a:lnSpc>
              <a:buFontTx/>
              <a:buNone/>
            </a:pPr>
            <a:endParaRPr lang="en-US" altLang="en-US" sz="1999" dirty="0"/>
          </a:p>
          <a:p>
            <a:pPr algn="ctr" eaLnBrk="1" hangingPunct="1">
              <a:lnSpc>
                <a:spcPct val="80000"/>
              </a:lnSpc>
              <a:buFontTx/>
              <a:buNone/>
            </a:pPr>
            <a:r>
              <a:rPr lang="en-US" altLang="en-US" sz="2600" dirty="0"/>
              <a:t>There can be major variations in the way people:</a:t>
            </a:r>
          </a:p>
          <a:p>
            <a:pPr marL="457063" lvl="1" indent="0" algn="ctr">
              <a:lnSpc>
                <a:spcPct val="80000"/>
              </a:lnSpc>
              <a:buClr>
                <a:schemeClr val="bg2"/>
              </a:buClr>
              <a:buNone/>
            </a:pPr>
            <a:r>
              <a:rPr lang="en-US" altLang="en-US" sz="2600" dirty="0"/>
              <a:t>Recognize their Symptoms</a:t>
            </a:r>
          </a:p>
          <a:p>
            <a:pPr marL="457063" lvl="1" indent="0" algn="ctr">
              <a:lnSpc>
                <a:spcPct val="80000"/>
              </a:lnSpc>
              <a:buClr>
                <a:schemeClr val="bg2"/>
              </a:buClr>
              <a:buNone/>
            </a:pPr>
            <a:r>
              <a:rPr lang="en-US" altLang="en-US" sz="2600" dirty="0"/>
              <a:t>How they Seek Care</a:t>
            </a:r>
          </a:p>
          <a:p>
            <a:pPr marL="457063" lvl="1" indent="0" algn="ctr">
              <a:lnSpc>
                <a:spcPct val="80000"/>
              </a:lnSpc>
              <a:buClr>
                <a:schemeClr val="bg2"/>
              </a:buClr>
              <a:buNone/>
            </a:pPr>
            <a:r>
              <a:rPr lang="en-US" altLang="en-US" sz="2600" dirty="0"/>
              <a:t>Communicate Symptoms</a:t>
            </a:r>
          </a:p>
          <a:p>
            <a:pPr marL="457063" lvl="1" indent="0" algn="ctr">
              <a:lnSpc>
                <a:spcPct val="80000"/>
              </a:lnSpc>
              <a:buClr>
                <a:schemeClr val="bg2"/>
              </a:buClr>
              <a:buNone/>
            </a:pPr>
            <a:r>
              <a:rPr lang="en-US" altLang="en-US" sz="2600" dirty="0"/>
              <a:t>Expectations of Care</a:t>
            </a:r>
          </a:p>
          <a:p>
            <a:pPr eaLnBrk="1" hangingPunct="1">
              <a:lnSpc>
                <a:spcPct val="80000"/>
              </a:lnSpc>
              <a:buFontTx/>
              <a:buNone/>
            </a:pPr>
            <a:endParaRPr lang="en-US" altLang="en-US" sz="1999" dirty="0"/>
          </a:p>
          <a:p>
            <a:pPr eaLnBrk="1" hangingPunct="1">
              <a:lnSpc>
                <a:spcPct val="80000"/>
              </a:lnSpc>
            </a:pPr>
            <a:endParaRPr lang="en-US" altLang="en-US" sz="1999" dirty="0"/>
          </a:p>
          <a:p>
            <a:pPr eaLnBrk="1" hangingPunct="1">
              <a:lnSpc>
                <a:spcPct val="80000"/>
              </a:lnSpc>
              <a:buClr>
                <a:schemeClr val="bg2"/>
              </a:buClr>
              <a:buFont typeface="Wingdings" panose="05000000000000000000" pitchFamily="2" charset="2"/>
              <a:buChar char="§"/>
            </a:pPr>
            <a:endParaRPr lang="en-US" altLang="en-US" sz="1999" dirty="0"/>
          </a:p>
        </p:txBody>
      </p:sp>
      <p:pic>
        <p:nvPicPr>
          <p:cNvPr id="43012" name="Picture 4" descr="8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1905000"/>
            <a:ext cx="6170593" cy="20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999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82245" y="229433"/>
            <a:ext cx="7824337" cy="91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ctr"/>
            <a:r>
              <a:rPr lang="en-US" altLang="en-US" sz="4399" dirty="0"/>
              <a:t>Cultural Perspective</a:t>
            </a:r>
          </a:p>
        </p:txBody>
      </p:sp>
      <p:sp>
        <p:nvSpPr>
          <p:cNvPr id="69635" name="Rectangle 3"/>
          <p:cNvSpPr>
            <a:spLocks noGrp="1" noChangeArrowheads="1"/>
          </p:cNvSpPr>
          <p:nvPr>
            <p:ph type="body" idx="1"/>
          </p:nvPr>
        </p:nvSpPr>
        <p:spPr>
          <a:xfrm>
            <a:off x="1598612" y="1502277"/>
            <a:ext cx="9296399" cy="51262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buClr>
                <a:schemeClr val="tx1"/>
              </a:buClr>
            </a:pPr>
            <a:r>
              <a:rPr lang="en-US" altLang="en-US" sz="3199" dirty="0"/>
              <a:t>Decision Making</a:t>
            </a:r>
          </a:p>
          <a:p>
            <a:pPr>
              <a:buClr>
                <a:schemeClr val="tx1"/>
              </a:buClr>
            </a:pPr>
            <a:r>
              <a:rPr lang="en-US" altLang="en-US" sz="3199" dirty="0"/>
              <a:t>Death – Taboo?</a:t>
            </a:r>
          </a:p>
          <a:p>
            <a:pPr>
              <a:buClr>
                <a:schemeClr val="tx1"/>
              </a:buClr>
            </a:pPr>
            <a:r>
              <a:rPr lang="en-US" altLang="en-US" sz="3199" dirty="0"/>
              <a:t>Physician/Medical Status</a:t>
            </a:r>
          </a:p>
          <a:p>
            <a:pPr>
              <a:buClr>
                <a:schemeClr val="tx1"/>
              </a:buClr>
            </a:pPr>
            <a:r>
              <a:rPr lang="en-US" altLang="en-US" sz="3199" dirty="0"/>
              <a:t>Pain</a:t>
            </a:r>
          </a:p>
          <a:p>
            <a:pPr>
              <a:buClr>
                <a:schemeClr val="tx1"/>
              </a:buClr>
            </a:pPr>
            <a:r>
              <a:rPr lang="en-US" altLang="en-US" sz="3199" dirty="0"/>
              <a:t>Role of Religion/Faith</a:t>
            </a:r>
          </a:p>
          <a:p>
            <a:pPr>
              <a:buClr>
                <a:schemeClr val="tx1"/>
              </a:buClr>
            </a:pPr>
            <a:r>
              <a:rPr lang="en-US" altLang="en-US" sz="3199" dirty="0"/>
              <a:t>Use of Traditional Healing</a:t>
            </a:r>
          </a:p>
          <a:p>
            <a:pPr>
              <a:buClr>
                <a:schemeClr val="tx1"/>
              </a:buClr>
            </a:pPr>
            <a:r>
              <a:rPr lang="en-US" altLang="en-US" sz="3199" dirty="0"/>
              <a:t>Hospice/Palliative Care</a:t>
            </a:r>
          </a:p>
          <a:p>
            <a:pPr>
              <a:buClr>
                <a:schemeClr val="tx1"/>
              </a:buClr>
            </a:pPr>
            <a:endParaRPr lang="en-US" altLang="en-US" dirty="0">
              <a:effectLst/>
            </a:endParaRPr>
          </a:p>
          <a:p>
            <a:endParaRPr lang="en-US" altLang="en-US" dirty="0">
              <a:effectLst/>
            </a:endParaRPr>
          </a:p>
        </p:txBody>
      </p:sp>
      <p:sp>
        <p:nvSpPr>
          <p:cNvPr id="2" name="AutoShape 2" descr="Image result for diverse families"/>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spTree>
    <p:extLst>
      <p:ext uri="{BB962C8B-B14F-4D97-AF65-F5344CB8AC3E}">
        <p14:creationId xmlns:p14="http://schemas.microsoft.com/office/powerpoint/2010/main" val="240653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946585"/>
          </a:xfrm>
        </p:spPr>
        <p:txBody>
          <a:bodyPr/>
          <a:lstStyle/>
          <a:p>
            <a:pPr algn="ctr"/>
            <a:r>
              <a:rPr lang="en-US" dirty="0"/>
              <a:t>Technology</a:t>
            </a:r>
          </a:p>
        </p:txBody>
      </p:sp>
      <p:sp>
        <p:nvSpPr>
          <p:cNvPr id="3" name="Content Placeholder 2"/>
          <p:cNvSpPr>
            <a:spLocks noGrp="1"/>
          </p:cNvSpPr>
          <p:nvPr>
            <p:ph idx="1"/>
          </p:nvPr>
        </p:nvSpPr>
        <p:spPr>
          <a:xfrm>
            <a:off x="3198812" y="1383102"/>
            <a:ext cx="3886200" cy="5253754"/>
          </a:xfrm>
        </p:spPr>
        <p:txBody>
          <a:bodyPr>
            <a:normAutofit/>
          </a:bodyPr>
          <a:lstStyle/>
          <a:p>
            <a:pPr marL="0" indent="0">
              <a:buNone/>
            </a:pPr>
            <a:endParaRPr lang="en-US" sz="2600" dirty="0"/>
          </a:p>
          <a:p>
            <a:pPr marL="0" indent="0">
              <a:buNone/>
            </a:pPr>
            <a:r>
              <a:rPr lang="en-US" sz="2600" dirty="0"/>
              <a:t>Mute button</a:t>
            </a:r>
          </a:p>
          <a:p>
            <a:pPr marL="0" indent="0">
              <a:buNone/>
            </a:pPr>
            <a:endParaRPr lang="en-US" dirty="0"/>
          </a:p>
          <a:p>
            <a:pPr marL="0" indent="0">
              <a:buNone/>
            </a:pPr>
            <a:r>
              <a:rPr lang="en-US" sz="2600" dirty="0"/>
              <a:t>Video</a:t>
            </a:r>
          </a:p>
          <a:p>
            <a:pPr marL="0" indent="0">
              <a:buNone/>
            </a:pPr>
            <a:endParaRPr lang="en-US" dirty="0"/>
          </a:p>
          <a:p>
            <a:pPr marL="0" indent="0">
              <a:buNone/>
            </a:pPr>
            <a:r>
              <a:rPr lang="en-US" dirty="0"/>
              <a:t>Raise Hand</a:t>
            </a:r>
          </a:p>
          <a:p>
            <a:pPr marL="0" indent="0">
              <a:buNone/>
            </a:pPr>
            <a:endParaRPr lang="en-US" dirty="0"/>
          </a:p>
          <a:p>
            <a:pPr marL="0" indent="0">
              <a:buNone/>
            </a:pPr>
            <a:r>
              <a:rPr lang="en-US" dirty="0"/>
              <a:t>Chat</a:t>
            </a:r>
          </a:p>
        </p:txBody>
      </p:sp>
      <p:pic>
        <p:nvPicPr>
          <p:cNvPr id="4" name="Picture 3"/>
          <p:cNvPicPr>
            <a:picLocks noChangeAspect="1"/>
          </p:cNvPicPr>
          <p:nvPr/>
        </p:nvPicPr>
        <p:blipFill>
          <a:blip r:embed="rId3">
            <a:biLevel thresh="75000"/>
          </a:blip>
          <a:stretch>
            <a:fillRect/>
          </a:stretch>
        </p:blipFill>
        <p:spPr>
          <a:xfrm>
            <a:off x="1229770" y="1493353"/>
            <a:ext cx="1653783" cy="9919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duotone>
              <a:schemeClr val="accent3">
                <a:shade val="45000"/>
                <a:satMod val="135000"/>
              </a:schemeClr>
              <a:prstClr val="white"/>
            </a:duotone>
          </a:blip>
          <a:stretch>
            <a:fillRect/>
          </a:stretch>
        </p:blipFill>
        <p:spPr>
          <a:xfrm>
            <a:off x="1174200" y="3953434"/>
            <a:ext cx="1669692" cy="951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duotone>
              <a:schemeClr val="accent6">
                <a:shade val="45000"/>
                <a:satMod val="135000"/>
              </a:schemeClr>
              <a:prstClr val="white"/>
            </a:duotone>
          </a:blip>
          <a:stretch>
            <a:fillRect/>
          </a:stretch>
        </p:blipFill>
        <p:spPr>
          <a:xfrm>
            <a:off x="1221815" y="5217552"/>
            <a:ext cx="1669692" cy="946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Movie Camera Png - Video Camera Icon Svg , Transparent Cartoon ..."/>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1463" y="2757471"/>
            <a:ext cx="1535166" cy="923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7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75" y="-152400"/>
            <a:ext cx="9753600" cy="1325562"/>
          </a:xfrm>
        </p:spPr>
        <p:txBody>
          <a:bodyPr/>
          <a:lstStyle/>
          <a:p>
            <a:pPr algn="ctr">
              <a:defRPr/>
            </a:pPr>
            <a:r>
              <a:rPr lang="en-US" sz="4399" dirty="0"/>
              <a:t>The “Platinum Rule”</a:t>
            </a:r>
          </a:p>
        </p:txBody>
      </p:sp>
      <p:sp>
        <p:nvSpPr>
          <p:cNvPr id="6" name="Content Placeholder 2"/>
          <p:cNvSpPr>
            <a:spLocks noGrp="1"/>
          </p:cNvSpPr>
          <p:nvPr>
            <p:ph idx="1"/>
          </p:nvPr>
        </p:nvSpPr>
        <p:spPr>
          <a:xfrm>
            <a:off x="761801" y="1577279"/>
            <a:ext cx="9979600" cy="5279828"/>
          </a:xfrm>
        </p:spPr>
        <p:txBody>
          <a:bodyPr/>
          <a:lstStyle/>
          <a:p>
            <a:pPr>
              <a:defRPr/>
            </a:pPr>
            <a:r>
              <a:rPr lang="en-US" sz="3199" dirty="0"/>
              <a:t>How do I know they will be respectful to me?</a:t>
            </a:r>
          </a:p>
          <a:p>
            <a:pPr>
              <a:defRPr/>
            </a:pPr>
            <a:r>
              <a:rPr lang="en-US" sz="3199" dirty="0"/>
              <a:t>How do I know I can trust them?</a:t>
            </a:r>
          </a:p>
          <a:p>
            <a:pPr>
              <a:defRPr/>
            </a:pPr>
            <a:r>
              <a:rPr lang="en-US" sz="3199" dirty="0"/>
              <a:t>Will they will protect my privacy and dignity the same as everyone?</a:t>
            </a:r>
          </a:p>
          <a:p>
            <a:pPr>
              <a:defRPr/>
            </a:pPr>
            <a:r>
              <a:rPr lang="en-US" sz="3199" dirty="0"/>
              <a:t>How do I know they understand me – primary language?</a:t>
            </a:r>
          </a:p>
          <a:p>
            <a:pPr>
              <a:defRPr/>
            </a:pPr>
            <a:r>
              <a:rPr lang="en-US" sz="3199" dirty="0"/>
              <a:t>How do I know they’re treating me like everyone else – Fairly? Equally? Or Both?</a:t>
            </a:r>
          </a:p>
          <a:p>
            <a:pPr marL="0" indent="0" algn="ctr">
              <a:buNone/>
              <a:defRPr/>
            </a:pPr>
            <a:r>
              <a:rPr lang="en-US" sz="3199" dirty="0">
                <a:solidFill>
                  <a:schemeClr val="tx2"/>
                </a:solidFill>
              </a:rPr>
              <a:t>“Treat Others as </a:t>
            </a:r>
            <a:r>
              <a:rPr lang="en-US" sz="3199" b="1" i="1" dirty="0">
                <a:solidFill>
                  <a:schemeClr val="tx2"/>
                </a:solidFill>
              </a:rPr>
              <a:t>they want </a:t>
            </a:r>
            <a:r>
              <a:rPr lang="en-US" sz="3199" dirty="0">
                <a:solidFill>
                  <a:schemeClr val="tx2"/>
                </a:solidFill>
              </a:rPr>
              <a:t>to be treated”</a:t>
            </a:r>
          </a:p>
          <a:p>
            <a:pPr>
              <a:defRPr/>
            </a:pPr>
            <a:endParaRPr lang="en-US" dirty="0"/>
          </a:p>
        </p:txBody>
      </p:sp>
    </p:spTree>
    <p:extLst>
      <p:ext uri="{BB962C8B-B14F-4D97-AF65-F5344CB8AC3E}">
        <p14:creationId xmlns:p14="http://schemas.microsoft.com/office/powerpoint/2010/main" val="5121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3F5A-E93E-680F-AFF5-7CE1758A5026}"/>
              </a:ext>
            </a:extLst>
          </p:cNvPr>
          <p:cNvSpPr>
            <a:spLocks noGrp="1"/>
          </p:cNvSpPr>
          <p:nvPr>
            <p:ph type="title"/>
          </p:nvPr>
        </p:nvSpPr>
        <p:spPr>
          <a:xfrm>
            <a:off x="1293812" y="228600"/>
            <a:ext cx="9753600" cy="1143000"/>
          </a:xfrm>
        </p:spPr>
        <p:txBody>
          <a:bodyPr>
            <a:normAutofit fontScale="90000"/>
          </a:bodyPr>
          <a:lstStyle/>
          <a:p>
            <a:pPr algn="ctr"/>
            <a:r>
              <a:rPr lang="en-US" dirty="0"/>
              <a:t>Foundation of Advance Care Planning</a:t>
            </a:r>
          </a:p>
        </p:txBody>
      </p:sp>
      <p:pic>
        <p:nvPicPr>
          <p:cNvPr id="4" name="Content Placeholder 3">
            <a:extLst>
              <a:ext uri="{FF2B5EF4-FFF2-40B4-BE49-F238E27FC236}">
                <a16:creationId xmlns:a16="http://schemas.microsoft.com/office/drawing/2014/main" id="{D6DA0E1E-C2A8-5429-C198-8801AE9BB984}"/>
              </a:ext>
            </a:extLst>
          </p:cNvPr>
          <p:cNvPicPr>
            <a:picLocks noGrp="1" noChangeAspect="1"/>
          </p:cNvPicPr>
          <p:nvPr>
            <p:ph idx="1"/>
          </p:nvPr>
        </p:nvPicPr>
        <p:blipFill>
          <a:blip r:embed="rId2">
            <a:clrChange>
              <a:clrFrom>
                <a:srgbClr val="E7E8E9"/>
              </a:clrFrom>
              <a:clrTo>
                <a:srgbClr val="E7E8E9">
                  <a:alpha val="0"/>
                </a:srgbClr>
              </a:clrTo>
            </a:clrChange>
            <a:duotone>
              <a:schemeClr val="accent1">
                <a:shade val="45000"/>
                <a:satMod val="135000"/>
              </a:schemeClr>
              <a:prstClr val="white"/>
            </a:duotone>
          </a:blip>
          <a:stretch>
            <a:fillRect/>
          </a:stretch>
        </p:blipFill>
        <p:spPr>
          <a:xfrm>
            <a:off x="1057681" y="1014404"/>
            <a:ext cx="2857499" cy="2743200"/>
          </a:xfrm>
          <a:prstGeom prst="rect">
            <a:avLst/>
          </a:prstGeom>
        </p:spPr>
      </p:pic>
      <p:sp>
        <p:nvSpPr>
          <p:cNvPr id="5" name="Arrow: Curved Up 4">
            <a:extLst>
              <a:ext uri="{FF2B5EF4-FFF2-40B4-BE49-F238E27FC236}">
                <a16:creationId xmlns:a16="http://schemas.microsoft.com/office/drawing/2014/main" id="{60643C5C-1EEB-40F9-C02D-FDF037112DCF}"/>
              </a:ext>
            </a:extLst>
          </p:cNvPr>
          <p:cNvSpPr/>
          <p:nvPr/>
        </p:nvSpPr>
        <p:spPr>
          <a:xfrm flipH="1">
            <a:off x="1522411" y="5245940"/>
            <a:ext cx="1887263" cy="663946"/>
          </a:xfrm>
          <a:prstGeom prst="curvedUp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sp>
        <p:nvSpPr>
          <p:cNvPr id="6" name="Arrow: Curved Down 5">
            <a:extLst>
              <a:ext uri="{FF2B5EF4-FFF2-40B4-BE49-F238E27FC236}">
                <a16:creationId xmlns:a16="http://schemas.microsoft.com/office/drawing/2014/main" id="{10665B72-4DBE-6922-BE7E-AB0FE1453B76}"/>
              </a:ext>
            </a:extLst>
          </p:cNvPr>
          <p:cNvSpPr/>
          <p:nvPr/>
        </p:nvSpPr>
        <p:spPr>
          <a:xfrm>
            <a:off x="1522412" y="4267200"/>
            <a:ext cx="2015194" cy="731520"/>
          </a:xfrm>
          <a:prstGeom prst="curvedDown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tx1"/>
              </a:solidFill>
            </a:endParaRPr>
          </a:p>
        </p:txBody>
      </p:sp>
      <p:pic>
        <p:nvPicPr>
          <p:cNvPr id="1026" name="Picture 2" descr="Law - Free miscellaneous icons">
            <a:extLst>
              <a:ext uri="{FF2B5EF4-FFF2-40B4-BE49-F238E27FC236}">
                <a16:creationId xmlns:a16="http://schemas.microsoft.com/office/drawing/2014/main" id="{141F0472-3C7E-59EC-7EFE-1C928579604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13690" y="4017441"/>
            <a:ext cx="2143125" cy="1962558"/>
          </a:xfrm>
          <a:prstGeom prst="rect">
            <a:avLst/>
          </a:prstGeom>
          <a:solidFill>
            <a:srgbClr val="00B0F0"/>
          </a:solidFill>
          <a:ln>
            <a:noFill/>
          </a:ln>
        </p:spPr>
      </p:pic>
      <p:pic>
        <p:nvPicPr>
          <p:cNvPr id="1028" name="Picture 4" descr="Core Value Values Icon - Make A Difference Icon, HD Png Download ,  Transparent Png Image - PNGitem">
            <a:extLst>
              <a:ext uri="{FF2B5EF4-FFF2-40B4-BE49-F238E27FC236}">
                <a16:creationId xmlns:a16="http://schemas.microsoft.com/office/drawing/2014/main" id="{B9278A35-10F2-81A5-2639-3B1034A37F57}"/>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48000"/>
                    </a14:imgEffect>
                  </a14:imgLayer>
                </a14:imgProps>
              </a:ext>
              <a:ext uri="{28A0092B-C50C-407E-A947-70E740481C1C}">
                <a14:useLocalDpi xmlns:a14="http://schemas.microsoft.com/office/drawing/2010/main" val="0"/>
              </a:ext>
            </a:extLst>
          </a:blip>
          <a:srcRect/>
          <a:stretch>
            <a:fillRect/>
          </a:stretch>
        </p:blipFill>
        <p:spPr bwMode="auto">
          <a:xfrm>
            <a:off x="7827599" y="1145784"/>
            <a:ext cx="2228850"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26E1F43-64A3-23AE-52F2-0A4F4C33794F}"/>
              </a:ext>
            </a:extLst>
          </p:cNvPr>
          <p:cNvSpPr txBox="1"/>
          <p:nvPr/>
        </p:nvSpPr>
        <p:spPr>
          <a:xfrm>
            <a:off x="1141411" y="3429030"/>
            <a:ext cx="2857499" cy="424732"/>
          </a:xfrm>
          <a:prstGeom prst="rect">
            <a:avLst/>
          </a:prstGeom>
          <a:noFill/>
        </p:spPr>
        <p:txBody>
          <a:bodyPr wrap="square" rtlCol="0">
            <a:spAutoFit/>
          </a:bodyPr>
          <a:lstStyle/>
          <a:p>
            <a:pPr>
              <a:lnSpc>
                <a:spcPct val="90000"/>
              </a:lnSpc>
            </a:pPr>
            <a:r>
              <a:rPr lang="en-US" sz="2400" dirty="0"/>
              <a:t>Person Centered</a:t>
            </a:r>
          </a:p>
        </p:txBody>
      </p:sp>
      <p:sp>
        <p:nvSpPr>
          <p:cNvPr id="11" name="TextBox 10">
            <a:extLst>
              <a:ext uri="{FF2B5EF4-FFF2-40B4-BE49-F238E27FC236}">
                <a16:creationId xmlns:a16="http://schemas.microsoft.com/office/drawing/2014/main" id="{815DE932-CE54-5804-077A-069129094CDE}"/>
              </a:ext>
            </a:extLst>
          </p:cNvPr>
          <p:cNvSpPr txBox="1"/>
          <p:nvPr/>
        </p:nvSpPr>
        <p:spPr>
          <a:xfrm>
            <a:off x="1226855" y="6017912"/>
            <a:ext cx="3114957" cy="424732"/>
          </a:xfrm>
          <a:prstGeom prst="rect">
            <a:avLst/>
          </a:prstGeom>
          <a:noFill/>
        </p:spPr>
        <p:txBody>
          <a:bodyPr wrap="square" rtlCol="0">
            <a:spAutoFit/>
          </a:bodyPr>
          <a:lstStyle/>
          <a:p>
            <a:pPr>
              <a:lnSpc>
                <a:spcPct val="90000"/>
              </a:lnSpc>
            </a:pPr>
            <a:r>
              <a:rPr lang="en-US" sz="2400" dirty="0"/>
              <a:t>Continuous Process</a:t>
            </a:r>
          </a:p>
        </p:txBody>
      </p:sp>
      <p:sp>
        <p:nvSpPr>
          <p:cNvPr id="13" name="TextBox 12">
            <a:extLst>
              <a:ext uri="{FF2B5EF4-FFF2-40B4-BE49-F238E27FC236}">
                <a16:creationId xmlns:a16="http://schemas.microsoft.com/office/drawing/2014/main" id="{72B567D5-ECE2-692A-96C7-E450C48866E1}"/>
              </a:ext>
            </a:extLst>
          </p:cNvPr>
          <p:cNvSpPr txBox="1"/>
          <p:nvPr/>
        </p:nvSpPr>
        <p:spPr>
          <a:xfrm>
            <a:off x="7694612" y="6036752"/>
            <a:ext cx="2743200" cy="424732"/>
          </a:xfrm>
          <a:prstGeom prst="rect">
            <a:avLst/>
          </a:prstGeom>
          <a:noFill/>
        </p:spPr>
        <p:txBody>
          <a:bodyPr wrap="square" rtlCol="0">
            <a:spAutoFit/>
          </a:bodyPr>
          <a:lstStyle/>
          <a:p>
            <a:pPr>
              <a:lnSpc>
                <a:spcPct val="90000"/>
              </a:lnSpc>
            </a:pPr>
            <a:r>
              <a:rPr lang="en-US" sz="2400" dirty="0"/>
              <a:t>Legal Framework</a:t>
            </a:r>
          </a:p>
        </p:txBody>
      </p:sp>
      <p:sp>
        <p:nvSpPr>
          <p:cNvPr id="14" name="TextBox 13">
            <a:extLst>
              <a:ext uri="{FF2B5EF4-FFF2-40B4-BE49-F238E27FC236}">
                <a16:creationId xmlns:a16="http://schemas.microsoft.com/office/drawing/2014/main" id="{74056C4D-7822-BA33-A219-0378005433DB}"/>
              </a:ext>
            </a:extLst>
          </p:cNvPr>
          <p:cNvSpPr txBox="1"/>
          <p:nvPr/>
        </p:nvSpPr>
        <p:spPr>
          <a:xfrm>
            <a:off x="7542212" y="3372338"/>
            <a:ext cx="3276600" cy="424732"/>
          </a:xfrm>
          <a:prstGeom prst="rect">
            <a:avLst/>
          </a:prstGeom>
          <a:noFill/>
        </p:spPr>
        <p:txBody>
          <a:bodyPr wrap="square" rtlCol="0">
            <a:spAutoFit/>
          </a:bodyPr>
          <a:lstStyle/>
          <a:p>
            <a:pPr>
              <a:lnSpc>
                <a:spcPct val="90000"/>
              </a:lnSpc>
            </a:pPr>
            <a:r>
              <a:rPr lang="en-US" sz="2400" dirty="0"/>
              <a:t>Goals, Values, Beliefs</a:t>
            </a:r>
          </a:p>
        </p:txBody>
      </p:sp>
    </p:spTree>
    <p:extLst>
      <p:ext uri="{BB962C8B-B14F-4D97-AF65-F5344CB8AC3E}">
        <p14:creationId xmlns:p14="http://schemas.microsoft.com/office/powerpoint/2010/main" val="240225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245" y="893"/>
            <a:ext cx="7824337" cy="1066522"/>
          </a:xfrm>
        </p:spPr>
        <p:txBody>
          <a:bodyPr/>
          <a:lstStyle/>
          <a:p>
            <a:pPr algn="ctr">
              <a:defRPr/>
            </a:pPr>
            <a:r>
              <a:rPr lang="en-US" sz="4399" dirty="0"/>
              <a:t>For Consideration…</a:t>
            </a:r>
          </a:p>
        </p:txBody>
      </p:sp>
      <p:sp>
        <p:nvSpPr>
          <p:cNvPr id="3" name="Content Placeholder 2"/>
          <p:cNvSpPr>
            <a:spLocks noGrp="1"/>
          </p:cNvSpPr>
          <p:nvPr>
            <p:ph idx="1"/>
          </p:nvPr>
        </p:nvSpPr>
        <p:spPr>
          <a:xfrm>
            <a:off x="989012" y="1600200"/>
            <a:ext cx="10055781" cy="5789692"/>
          </a:xfrm>
        </p:spPr>
        <p:txBody>
          <a:bodyPr>
            <a:normAutofit/>
          </a:bodyPr>
          <a:lstStyle/>
          <a:p>
            <a:pPr>
              <a:defRPr/>
            </a:pPr>
            <a:r>
              <a:rPr lang="en-US" dirty="0"/>
              <a:t>Communication: Family decision-maker; spokesperson;  Trust issues with healthcare system/ workers; language barriers; literacy; comprehension</a:t>
            </a:r>
          </a:p>
          <a:p>
            <a:pPr>
              <a:defRPr/>
            </a:pPr>
            <a:r>
              <a:rPr lang="en-US" dirty="0"/>
              <a:t>Space: Family Closeness Valued</a:t>
            </a:r>
          </a:p>
          <a:p>
            <a:pPr>
              <a:defRPr/>
            </a:pPr>
            <a:r>
              <a:rPr lang="en-US" dirty="0"/>
              <a:t>Time: Past Oriented /Future Oriented</a:t>
            </a:r>
          </a:p>
          <a:p>
            <a:pPr>
              <a:defRPr/>
            </a:pPr>
            <a:r>
              <a:rPr lang="en-US" dirty="0"/>
              <a:t>Social Organization: Supreme being; Role of Faith, Spirituality</a:t>
            </a:r>
          </a:p>
          <a:p>
            <a:pPr>
              <a:defRPr/>
            </a:pPr>
            <a:r>
              <a:rPr lang="en-US" dirty="0"/>
              <a:t>Traditional Healers: Used routinely; at time of illness; other times</a:t>
            </a:r>
          </a:p>
          <a:p>
            <a:pPr>
              <a:defRPr/>
            </a:pPr>
            <a:r>
              <a:rPr lang="en-US" dirty="0"/>
              <a:t>Biological: Pain expressed freely or tolerated; suffering tolerated; remedies used</a:t>
            </a:r>
          </a:p>
          <a:p>
            <a:pPr>
              <a:defRPr/>
            </a:pPr>
            <a:endParaRPr lang="en-US" sz="3199" dirty="0"/>
          </a:p>
          <a:p>
            <a:pPr>
              <a:defRPr/>
            </a:pPr>
            <a:endParaRPr lang="en-US" sz="3199" dirty="0"/>
          </a:p>
          <a:p>
            <a:pPr marL="488803" lvl="1" indent="0">
              <a:buNone/>
              <a:defRPr/>
            </a:pPr>
            <a:endParaRPr lang="en-US" sz="3199" dirty="0"/>
          </a:p>
          <a:p>
            <a:pPr lvl="1">
              <a:defRPr/>
            </a:pPr>
            <a:endParaRPr lang="en-US" sz="3199" dirty="0"/>
          </a:p>
        </p:txBody>
      </p:sp>
    </p:spTree>
    <p:extLst>
      <p:ext uri="{BB962C8B-B14F-4D97-AF65-F5344CB8AC3E}">
        <p14:creationId xmlns:p14="http://schemas.microsoft.com/office/powerpoint/2010/main" val="268842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3F5A-E93E-680F-AFF5-7CE1758A5026}"/>
              </a:ext>
            </a:extLst>
          </p:cNvPr>
          <p:cNvSpPr>
            <a:spLocks noGrp="1"/>
          </p:cNvSpPr>
          <p:nvPr>
            <p:ph type="title"/>
          </p:nvPr>
        </p:nvSpPr>
        <p:spPr>
          <a:xfrm>
            <a:off x="1217614" y="274638"/>
            <a:ext cx="9753600" cy="715962"/>
          </a:xfrm>
        </p:spPr>
        <p:txBody>
          <a:bodyPr/>
          <a:lstStyle/>
          <a:p>
            <a:pPr algn="ctr"/>
            <a:r>
              <a:rPr lang="en-US" dirty="0"/>
              <a:t>Communication Strategy</a:t>
            </a:r>
          </a:p>
        </p:txBody>
      </p:sp>
      <p:sp>
        <p:nvSpPr>
          <p:cNvPr id="3" name="Content Placeholder 2">
            <a:extLst>
              <a:ext uri="{FF2B5EF4-FFF2-40B4-BE49-F238E27FC236}">
                <a16:creationId xmlns:a16="http://schemas.microsoft.com/office/drawing/2014/main" id="{7E8733DE-EEAE-D1CA-FFD8-D5E2E57E53D2}"/>
              </a:ext>
            </a:extLst>
          </p:cNvPr>
          <p:cNvSpPr>
            <a:spLocks noGrp="1"/>
          </p:cNvSpPr>
          <p:nvPr>
            <p:ph idx="1"/>
          </p:nvPr>
        </p:nvSpPr>
        <p:spPr>
          <a:xfrm>
            <a:off x="1065212" y="1981200"/>
            <a:ext cx="10432111" cy="4343400"/>
          </a:xfrm>
        </p:spPr>
        <p:txBody>
          <a:bodyPr>
            <a:normAutofit/>
          </a:bodyPr>
          <a:lstStyle/>
          <a:p>
            <a:r>
              <a:rPr lang="en-US" sz="2800" dirty="0"/>
              <a:t>Slow down and listen</a:t>
            </a:r>
          </a:p>
          <a:p>
            <a:r>
              <a:rPr lang="en-US" sz="2800" dirty="0"/>
              <a:t>Advocate for the individual </a:t>
            </a:r>
          </a:p>
          <a:p>
            <a:r>
              <a:rPr lang="en-US" sz="2800" dirty="0"/>
              <a:t>Build Trust – be consistent </a:t>
            </a:r>
          </a:p>
          <a:p>
            <a:r>
              <a:rPr lang="en-US" sz="2800" dirty="0"/>
              <a:t>Establish Open Communication</a:t>
            </a:r>
          </a:p>
          <a:p>
            <a:r>
              <a:rPr lang="en-US" sz="2800" dirty="0"/>
              <a:t>Provide psychological support</a:t>
            </a:r>
          </a:p>
        </p:txBody>
      </p:sp>
      <p:pic>
        <p:nvPicPr>
          <p:cNvPr id="7172" name="Picture 4" descr="Communication - Communication Transparent Icon, HD Png Download ,  Transparent Png Image - PNGitem">
            <a:extLst>
              <a:ext uri="{FF2B5EF4-FFF2-40B4-BE49-F238E27FC236}">
                <a16:creationId xmlns:a16="http://schemas.microsoft.com/office/drawing/2014/main" id="{0544DB77-6904-51E4-C944-C78E6E3CA98A}"/>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85097" y="1295400"/>
            <a:ext cx="234315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ore Than Privacy Controls, Facebook Needs Our Trust To Keep Growing |  E-ticaret, Çizimler, Pazarlama">
            <a:extLst>
              <a:ext uri="{FF2B5EF4-FFF2-40B4-BE49-F238E27FC236}">
                <a16:creationId xmlns:a16="http://schemas.microsoft.com/office/drawing/2014/main" id="{3E61743A-DF25-70E0-622C-A4A74D21CBE7}"/>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42097" y="3962400"/>
            <a:ext cx="231457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People Talk Speak And Listen For Stock Stock Illustration - Download Image  Now - Listening, Icon, Talking - iStock">
            <a:extLst>
              <a:ext uri="{FF2B5EF4-FFF2-40B4-BE49-F238E27FC236}">
                <a16:creationId xmlns:a16="http://schemas.microsoft.com/office/drawing/2014/main" id="{C16B82DD-C006-CD31-586D-892DCAE80E54}"/>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7812" y="203101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31812" y="-381000"/>
            <a:ext cx="10567537" cy="1139528"/>
          </a:xfrm>
        </p:spPr>
        <p:txBody>
          <a:bodyPr/>
          <a:lstStyle/>
          <a:p>
            <a:pPr algn="ctr" eaLnBrk="1" hangingPunct="1">
              <a:defRPr/>
            </a:pPr>
            <a:r>
              <a:rPr lang="en-US" sz="3199" dirty="0">
                <a:latin typeface="Tahoma" pitchFamily="34" charset="0"/>
              </a:rPr>
              <a:t>Universal Approach</a:t>
            </a:r>
          </a:p>
        </p:txBody>
      </p:sp>
      <p:sp>
        <p:nvSpPr>
          <p:cNvPr id="118787" name="Rectangle 3"/>
          <p:cNvSpPr>
            <a:spLocks noGrp="1" noChangeArrowheads="1"/>
          </p:cNvSpPr>
          <p:nvPr>
            <p:ph type="body" idx="1"/>
          </p:nvPr>
        </p:nvSpPr>
        <p:spPr>
          <a:xfrm>
            <a:off x="150812" y="914400"/>
            <a:ext cx="11579384" cy="3885188"/>
          </a:xfrm>
        </p:spPr>
        <p:txBody>
          <a:bodyPr/>
          <a:lstStyle/>
          <a:p>
            <a:pPr eaLnBrk="1" hangingPunct="1">
              <a:buFontTx/>
              <a:buNone/>
              <a:defRPr/>
            </a:pPr>
            <a:r>
              <a:rPr lang="en-US" sz="1999" dirty="0"/>
              <a:t>	</a:t>
            </a:r>
            <a:r>
              <a:rPr lang="en-US" sz="2399" dirty="0"/>
              <a:t>Remember - there are basic behaviors that most people appreciate and regard as positive.</a:t>
            </a:r>
          </a:p>
          <a:p>
            <a:pPr eaLnBrk="1" hangingPunct="1">
              <a:buFontTx/>
              <a:buNone/>
              <a:defRPr/>
            </a:pPr>
            <a:r>
              <a:rPr lang="en-US" sz="2399" dirty="0"/>
              <a:t>	Ask politely and respectfully if uncertain about cultural appropriateness.  Extend understanding and respect if an unintended mistake occurs.</a:t>
            </a:r>
          </a:p>
          <a:p>
            <a:pPr eaLnBrk="1" hangingPunct="1">
              <a:buFontTx/>
              <a:buNone/>
              <a:defRPr/>
            </a:pPr>
            <a:r>
              <a:rPr lang="en-US" sz="2399" dirty="0"/>
              <a:t>	We are learning from each other – Our learning is bi-directional.</a:t>
            </a:r>
          </a:p>
          <a:p>
            <a:pPr eaLnBrk="1" hangingPunct="1">
              <a:buFontTx/>
              <a:buNone/>
              <a:defRPr/>
            </a:pPr>
            <a:endParaRPr lang="en-US" sz="2399" dirty="0"/>
          </a:p>
          <a:p>
            <a:pPr algn="ctr" eaLnBrk="1" hangingPunct="1">
              <a:buFontTx/>
              <a:buNone/>
              <a:defRPr/>
            </a:pPr>
            <a:r>
              <a:rPr lang="en-US" sz="2799" dirty="0"/>
              <a:t>					       </a:t>
            </a:r>
            <a:r>
              <a:rPr lang="en-US" sz="2399" b="1" dirty="0"/>
              <a:t>Basics that Cross Cultures:</a:t>
            </a:r>
            <a:r>
              <a:rPr lang="en-US" sz="2399" dirty="0"/>
              <a:t>							</a:t>
            </a:r>
          </a:p>
        </p:txBody>
      </p:sp>
      <p:sp>
        <p:nvSpPr>
          <p:cNvPr id="118793" name="Text Box 9"/>
          <p:cNvSpPr txBox="1">
            <a:spLocks noChangeArrowheads="1"/>
          </p:cNvSpPr>
          <p:nvPr/>
        </p:nvSpPr>
        <p:spPr bwMode="auto">
          <a:xfrm>
            <a:off x="4799012" y="4318802"/>
            <a:ext cx="4570809" cy="2307555"/>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defRPr/>
            </a:pPr>
            <a:r>
              <a:rPr lang="en-US" sz="2399" dirty="0">
                <a:latin typeface="Arial" charset="0"/>
                <a:cs typeface="Arial" charset="0"/>
              </a:rPr>
              <a:t>Attentiveness</a:t>
            </a:r>
          </a:p>
          <a:p>
            <a:pPr marL="342900" indent="-342900">
              <a:buFont typeface="Arial" panose="020B0604020202020204" pitchFamily="34" charset="0"/>
              <a:buChar char="•"/>
              <a:defRPr/>
            </a:pPr>
            <a:r>
              <a:rPr lang="en-US" sz="2399" dirty="0">
                <a:latin typeface="Arial" charset="0"/>
                <a:cs typeface="Arial" charset="0"/>
              </a:rPr>
              <a:t>Kindness</a:t>
            </a:r>
          </a:p>
          <a:p>
            <a:pPr marL="342900" indent="-342900">
              <a:buFont typeface="Arial" panose="020B0604020202020204" pitchFamily="34" charset="0"/>
              <a:buChar char="•"/>
              <a:defRPr/>
            </a:pPr>
            <a:r>
              <a:rPr lang="en-US" sz="2399" dirty="0">
                <a:latin typeface="Arial" charset="0"/>
                <a:cs typeface="Arial" charset="0"/>
              </a:rPr>
              <a:t>Comfort</a:t>
            </a:r>
          </a:p>
          <a:p>
            <a:pPr marL="342900" indent="-342900">
              <a:buFont typeface="Arial" panose="020B0604020202020204" pitchFamily="34" charset="0"/>
              <a:buChar char="•"/>
              <a:defRPr/>
            </a:pPr>
            <a:r>
              <a:rPr lang="en-US" sz="2399" dirty="0">
                <a:latin typeface="Arial" charset="0"/>
                <a:cs typeface="Arial" charset="0"/>
              </a:rPr>
              <a:t>Respect</a:t>
            </a:r>
          </a:p>
          <a:p>
            <a:pPr marL="342900" indent="-342900">
              <a:buFont typeface="Arial" panose="020B0604020202020204" pitchFamily="34" charset="0"/>
              <a:buChar char="•"/>
              <a:defRPr/>
            </a:pPr>
            <a:r>
              <a:rPr lang="en-US" sz="2399" dirty="0">
                <a:latin typeface="Arial" charset="0"/>
                <a:cs typeface="Arial" charset="0"/>
              </a:rPr>
              <a:t>Empathy</a:t>
            </a:r>
          </a:p>
          <a:p>
            <a:pPr marL="342900" indent="-342900">
              <a:buFont typeface="Arial" panose="020B0604020202020204" pitchFamily="34" charset="0"/>
              <a:buChar char="•"/>
              <a:defRPr/>
            </a:pPr>
            <a:r>
              <a:rPr lang="en-US" sz="2399" dirty="0">
                <a:latin typeface="Arial" charset="0"/>
                <a:cs typeface="Arial" charset="0"/>
              </a:rPr>
              <a:t>Compassion</a:t>
            </a:r>
          </a:p>
        </p:txBody>
      </p:sp>
      <p:pic>
        <p:nvPicPr>
          <p:cNvPr id="4098" name="Picture 2" descr="16,159 Cultural Differences Icon Images, Stock Photos &amp; Vectors |  Shutterstock">
            <a:extLst>
              <a:ext uri="{FF2B5EF4-FFF2-40B4-BE49-F238E27FC236}">
                <a16:creationId xmlns:a16="http://schemas.microsoft.com/office/drawing/2014/main" id="{7D05A5A1-19E4-6325-07FB-066FCC3E5618}"/>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8886"/>
          <a:stretch/>
        </p:blipFill>
        <p:spPr bwMode="auto">
          <a:xfrm>
            <a:off x="836612" y="3497156"/>
            <a:ext cx="2971800" cy="326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7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87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87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7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7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7074"/>
            <a:ext cx="12188825" cy="761126"/>
          </a:xfrm>
        </p:spPr>
        <p:txBody>
          <a:bodyPr>
            <a:normAutofit/>
          </a:bodyPr>
          <a:lstStyle/>
          <a:p>
            <a:pPr algn="ctr">
              <a:defRPr/>
            </a:pPr>
            <a:r>
              <a:rPr lang="en-US" dirty="0"/>
              <a:t>EOL Case Study - Muslim</a:t>
            </a:r>
          </a:p>
        </p:txBody>
      </p:sp>
      <p:sp>
        <p:nvSpPr>
          <p:cNvPr id="3" name="Content Placeholder 2"/>
          <p:cNvSpPr>
            <a:spLocks noGrp="1"/>
          </p:cNvSpPr>
          <p:nvPr>
            <p:ph idx="1"/>
          </p:nvPr>
        </p:nvSpPr>
        <p:spPr>
          <a:xfrm>
            <a:off x="684212" y="1447800"/>
            <a:ext cx="11277600" cy="5881394"/>
          </a:xfrm>
        </p:spPr>
        <p:txBody>
          <a:bodyPr>
            <a:normAutofit/>
          </a:bodyPr>
          <a:lstStyle/>
          <a:p>
            <a:pPr>
              <a:defRPr/>
            </a:pPr>
            <a:r>
              <a:rPr lang="en-US" dirty="0"/>
              <a:t>Mr. A. is a 70 year old Muslim male, originally from Kuwait, speaks some English, Arabic is spoken at home, lives with his wife of 45 years and 2 adult children. </a:t>
            </a:r>
          </a:p>
          <a:p>
            <a:pPr>
              <a:defRPr/>
            </a:pPr>
            <a:r>
              <a:rPr lang="en-US" dirty="0"/>
              <a:t>He is diagnosed with Lung Cancer which spread to the brain (metastasized) and is unaware of the metastasis.</a:t>
            </a:r>
          </a:p>
          <a:p>
            <a:pPr>
              <a:defRPr/>
            </a:pPr>
            <a:r>
              <a:rPr lang="en-US" dirty="0"/>
              <a:t>He’s weak, no appetite, difficulty swallowing, doesn’t c/o pain, but his wife says his back hurts.</a:t>
            </a:r>
          </a:p>
          <a:p>
            <a:pPr>
              <a:defRPr/>
            </a:pPr>
            <a:r>
              <a:rPr lang="en-US" dirty="0"/>
              <a:t>His physician has discussed hospice care “as their next step "and suggests completing Advance Directives as his chart indicates they are pending.</a:t>
            </a:r>
          </a:p>
          <a:p>
            <a:pPr>
              <a:defRPr/>
            </a:pPr>
            <a:r>
              <a:rPr lang="en-US" dirty="0"/>
              <a:t>His adult son states –”We don’t tell our father he’s dying – that will be more harmful”.</a:t>
            </a:r>
          </a:p>
        </p:txBody>
      </p:sp>
    </p:spTree>
    <p:extLst>
      <p:ext uri="{BB962C8B-B14F-4D97-AF65-F5344CB8AC3E}">
        <p14:creationId xmlns:p14="http://schemas.microsoft.com/office/powerpoint/2010/main" val="237070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a:xfrm>
            <a:off x="1847892" y="353240"/>
            <a:ext cx="8243328" cy="579287"/>
          </a:xfrm>
        </p:spPr>
        <p:txBody>
          <a:bodyPr>
            <a:normAutofit fontScale="90000"/>
          </a:bodyPr>
          <a:lstStyle/>
          <a:p>
            <a:pPr algn="ctr" eaLnBrk="1" hangingPunct="1">
              <a:defRPr/>
            </a:pPr>
            <a:r>
              <a:rPr lang="en-US" sz="4399" dirty="0"/>
              <a:t>Your Role</a:t>
            </a:r>
          </a:p>
        </p:txBody>
      </p:sp>
      <p:sp>
        <p:nvSpPr>
          <p:cNvPr id="1232899" name="Rectangle 3"/>
          <p:cNvSpPr>
            <a:spLocks noGrp="1" noChangeArrowheads="1"/>
          </p:cNvSpPr>
          <p:nvPr>
            <p:ph type="body" idx="1"/>
          </p:nvPr>
        </p:nvSpPr>
        <p:spPr>
          <a:xfrm>
            <a:off x="380900" y="1600676"/>
            <a:ext cx="11046123" cy="5180251"/>
          </a:xfrm>
        </p:spPr>
        <p:txBody>
          <a:bodyPr/>
          <a:lstStyle/>
          <a:p>
            <a:pPr lvl="1" eaLnBrk="1" hangingPunct="1">
              <a:spcBef>
                <a:spcPct val="0"/>
              </a:spcBef>
              <a:buFontTx/>
              <a:buChar char="•"/>
              <a:defRPr/>
            </a:pPr>
            <a:r>
              <a:rPr lang="en-US" sz="2399" dirty="0"/>
              <a:t>Continue to raise your awareness – respond to changing demographics, patients - and their unique needs</a:t>
            </a:r>
          </a:p>
          <a:p>
            <a:pPr marL="457063" lvl="1" indent="0">
              <a:spcBef>
                <a:spcPct val="0"/>
              </a:spcBef>
              <a:buNone/>
              <a:defRPr/>
            </a:pPr>
            <a:endParaRPr lang="en-US" sz="2399" dirty="0"/>
          </a:p>
          <a:p>
            <a:pPr lvl="1" eaLnBrk="1" hangingPunct="1">
              <a:spcBef>
                <a:spcPct val="0"/>
              </a:spcBef>
              <a:buFontTx/>
              <a:buChar char="•"/>
              <a:defRPr/>
            </a:pPr>
            <a:r>
              <a:rPr lang="en-US" sz="2399" dirty="0"/>
              <a:t>Treat all individuals with dignity and respect –  practice, practice, practice – applying this practice will increase competence</a:t>
            </a:r>
          </a:p>
          <a:p>
            <a:pPr lvl="1" eaLnBrk="1" hangingPunct="1">
              <a:spcBef>
                <a:spcPct val="0"/>
              </a:spcBef>
              <a:buFontTx/>
              <a:buChar char="•"/>
              <a:defRPr/>
            </a:pPr>
            <a:endParaRPr lang="en-US" sz="2399" dirty="0"/>
          </a:p>
          <a:p>
            <a:pPr lvl="1" eaLnBrk="1" hangingPunct="1">
              <a:spcBef>
                <a:spcPct val="0"/>
              </a:spcBef>
              <a:buFontTx/>
              <a:buChar char="•"/>
              <a:defRPr/>
            </a:pPr>
            <a:r>
              <a:rPr lang="en-US" sz="2399" dirty="0"/>
              <a:t>Don’t be afraid to be uncomfortable – </a:t>
            </a:r>
            <a:r>
              <a:rPr lang="en-US" sz="2399" i="1" dirty="0"/>
              <a:t>this gets easier with practice</a:t>
            </a:r>
          </a:p>
          <a:p>
            <a:pPr lvl="1" eaLnBrk="1" hangingPunct="1">
              <a:spcBef>
                <a:spcPct val="0"/>
              </a:spcBef>
              <a:buFontTx/>
              <a:buChar char="•"/>
              <a:defRPr/>
            </a:pPr>
            <a:endParaRPr lang="en-US" sz="2399" i="1" dirty="0"/>
          </a:p>
          <a:p>
            <a:pPr lvl="1" eaLnBrk="1" hangingPunct="1">
              <a:spcBef>
                <a:spcPct val="0"/>
              </a:spcBef>
              <a:buFontTx/>
              <a:buChar char="•"/>
              <a:defRPr/>
            </a:pPr>
            <a:r>
              <a:rPr lang="en-US" sz="2399" dirty="0"/>
              <a:t>Strive for an Open, Curious Mind – Be aware of Unconscious &amp; Conscious Bias apply/practice, mitigate bias</a:t>
            </a:r>
          </a:p>
          <a:p>
            <a:pPr lvl="1" eaLnBrk="1" hangingPunct="1">
              <a:spcBef>
                <a:spcPct val="0"/>
              </a:spcBef>
              <a:buFontTx/>
              <a:buChar char="•"/>
              <a:defRPr/>
            </a:pPr>
            <a:endParaRPr lang="en-US" sz="2399" i="1" dirty="0"/>
          </a:p>
          <a:p>
            <a:pPr lvl="1" eaLnBrk="1" hangingPunct="1">
              <a:spcBef>
                <a:spcPct val="0"/>
              </a:spcBef>
              <a:buFontTx/>
              <a:buChar char="•"/>
              <a:defRPr/>
            </a:pPr>
            <a:r>
              <a:rPr lang="en-US" sz="2399" dirty="0"/>
              <a:t>Share your success stories with your peers, supervisors, and others – you will learn from each other AND your patients.</a:t>
            </a:r>
          </a:p>
          <a:p>
            <a:pPr marL="457063" lvl="1" indent="0">
              <a:spcBef>
                <a:spcPct val="0"/>
              </a:spcBef>
              <a:buNone/>
              <a:defRPr/>
            </a:pPr>
            <a:endParaRPr lang="en-US" sz="2399" dirty="0"/>
          </a:p>
          <a:p>
            <a:pPr lvl="1" eaLnBrk="1" hangingPunct="1">
              <a:spcBef>
                <a:spcPct val="0"/>
              </a:spcBef>
              <a:buFontTx/>
              <a:buChar char="•"/>
              <a:defRPr/>
            </a:pPr>
            <a:endParaRPr lang="en-US" sz="1999" dirty="0"/>
          </a:p>
          <a:p>
            <a:pPr lvl="1" eaLnBrk="1" hangingPunct="1">
              <a:spcBef>
                <a:spcPct val="0"/>
              </a:spcBef>
              <a:buFontTx/>
              <a:buChar char="•"/>
              <a:defRPr/>
            </a:pPr>
            <a:endParaRPr lang="en-US" dirty="0"/>
          </a:p>
          <a:p>
            <a:pPr lvl="1" eaLnBrk="1" hangingPunct="1">
              <a:spcBef>
                <a:spcPct val="0"/>
              </a:spcBef>
              <a:buFontTx/>
              <a:buChar char="•"/>
              <a:defRPr/>
            </a:pPr>
            <a:endParaRPr lang="en-US" dirty="0"/>
          </a:p>
          <a:p>
            <a:pPr lvl="1" eaLnBrk="1" hangingPunct="1">
              <a:spcBef>
                <a:spcPct val="0"/>
              </a:spcBef>
              <a:buFontTx/>
              <a:buChar char="•"/>
              <a:defRPr/>
            </a:pPr>
            <a:endParaRPr lang="en-US" sz="2599" dirty="0"/>
          </a:p>
        </p:txBody>
      </p:sp>
    </p:spTree>
    <p:extLst>
      <p:ext uri="{BB962C8B-B14F-4D97-AF65-F5344CB8AC3E}">
        <p14:creationId xmlns:p14="http://schemas.microsoft.com/office/powerpoint/2010/main" val="342998253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06354"/>
            <a:ext cx="12188825" cy="1325218"/>
          </a:xfrm>
        </p:spPr>
        <p:txBody>
          <a:bodyPr>
            <a:normAutofit fontScale="90000"/>
          </a:bodyPr>
          <a:lstStyle/>
          <a:p>
            <a:pPr algn="ctr">
              <a:defRPr/>
            </a:pPr>
            <a:r>
              <a:rPr lang="en-US" sz="4799" dirty="0"/>
              <a:t>The Implicit Association Test (IAT) </a:t>
            </a:r>
            <a:r>
              <a:rPr lang="en-US" sz="2799" dirty="0"/>
              <a:t>https://implicit.harvard.edu/implicit/</a:t>
            </a:r>
            <a:br>
              <a:rPr lang="en-US" sz="2799" dirty="0"/>
            </a:br>
            <a:br>
              <a:rPr lang="en-US" sz="2799" dirty="0"/>
            </a:br>
            <a:endParaRPr lang="en-US" sz="2799" dirty="0"/>
          </a:p>
        </p:txBody>
      </p:sp>
      <p:sp>
        <p:nvSpPr>
          <p:cNvPr id="3" name="Content Placeholder 2"/>
          <p:cNvSpPr>
            <a:spLocks noGrp="1"/>
          </p:cNvSpPr>
          <p:nvPr>
            <p:ph idx="1"/>
          </p:nvPr>
        </p:nvSpPr>
        <p:spPr>
          <a:xfrm>
            <a:off x="2193355" y="1368963"/>
            <a:ext cx="7824337" cy="13395486"/>
          </a:xfrm>
        </p:spPr>
        <p:txBody>
          <a:bodyPr/>
          <a:lstStyle/>
          <a:p>
            <a:pPr marL="0" indent="0">
              <a:buNone/>
              <a:defRPr/>
            </a:pPr>
            <a:br>
              <a:rPr lang="en-US" dirty="0"/>
            </a:br>
            <a:endParaRPr lang="en-US" dirty="0"/>
          </a:p>
        </p:txBody>
      </p:sp>
      <p:sp>
        <p:nvSpPr>
          <p:cNvPr id="4" name="AutoShape 2" descr="Image result for Project Implicit Logo"/>
          <p:cNvSpPr>
            <a:spLocks noChangeAspect="1" noChangeArrowheads="1"/>
          </p:cNvSpPr>
          <p:nvPr/>
        </p:nvSpPr>
        <p:spPr bwMode="auto">
          <a:xfrm>
            <a:off x="155534" y="-143532"/>
            <a:ext cx="304721" cy="9824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pic>
        <p:nvPicPr>
          <p:cNvPr id="8" name="Picture 7"/>
          <p:cNvPicPr>
            <a:picLocks noChangeAspect="1"/>
          </p:cNvPicPr>
          <p:nvPr/>
        </p:nvPicPr>
        <p:blipFill>
          <a:blip r:embed="rId3"/>
          <a:stretch>
            <a:fillRect/>
          </a:stretch>
        </p:blipFill>
        <p:spPr>
          <a:xfrm>
            <a:off x="4266088" y="2235195"/>
            <a:ext cx="3428107" cy="2107966"/>
          </a:xfrm>
          <a:prstGeom prst="rect">
            <a:avLst/>
          </a:prstGeom>
        </p:spPr>
      </p:pic>
      <p:sp>
        <p:nvSpPr>
          <p:cNvPr id="9" name="Rectangle 8"/>
          <p:cNvSpPr/>
          <p:nvPr/>
        </p:nvSpPr>
        <p:spPr>
          <a:xfrm>
            <a:off x="761801" y="4743586"/>
            <a:ext cx="10284321" cy="1200016"/>
          </a:xfrm>
          <a:prstGeom prst="rect">
            <a:avLst/>
          </a:prstGeom>
        </p:spPr>
        <p:txBody>
          <a:bodyPr wrap="square">
            <a:spAutoFit/>
          </a:bodyPr>
          <a:lstStyle/>
          <a:p>
            <a:r>
              <a:rPr lang="en-US" sz="1799" b="1" dirty="0">
                <a:latin typeface="swisscustom"/>
              </a:rPr>
              <a:t>Project Implicit is a non-profit organization and international collaboration between researchers who are interested in implicit social cognition - thoughts and feelings outside of conscious awareness and control. The goal of the organization is to educate the public about hidden biases and to provide a “virtual laboratory” for collecting data on the Internet</a:t>
            </a:r>
            <a:r>
              <a:rPr lang="en-US" sz="1799" dirty="0">
                <a:latin typeface="swisscustom"/>
              </a:rPr>
              <a:t>.</a:t>
            </a:r>
          </a:p>
        </p:txBody>
      </p:sp>
    </p:spTree>
    <p:extLst>
      <p:ext uri="{BB962C8B-B14F-4D97-AF65-F5344CB8AC3E}">
        <p14:creationId xmlns:p14="http://schemas.microsoft.com/office/powerpoint/2010/main" val="356701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3F5A-E93E-680F-AFF5-7CE1758A5026}"/>
              </a:ext>
            </a:extLst>
          </p:cNvPr>
          <p:cNvSpPr>
            <a:spLocks noGrp="1"/>
          </p:cNvSpPr>
          <p:nvPr>
            <p:ph type="title"/>
          </p:nvPr>
        </p:nvSpPr>
        <p:spPr>
          <a:xfrm>
            <a:off x="1217612" y="136585"/>
            <a:ext cx="9753600" cy="715962"/>
          </a:xfrm>
        </p:spPr>
        <p:txBody>
          <a:bodyPr/>
          <a:lstStyle/>
          <a:p>
            <a:pPr algn="ctr"/>
            <a:r>
              <a:rPr lang="en-US" dirty="0"/>
              <a:t>Key take a ways</a:t>
            </a:r>
          </a:p>
        </p:txBody>
      </p:sp>
      <p:sp>
        <p:nvSpPr>
          <p:cNvPr id="3" name="Content Placeholder 2">
            <a:extLst>
              <a:ext uri="{FF2B5EF4-FFF2-40B4-BE49-F238E27FC236}">
                <a16:creationId xmlns:a16="http://schemas.microsoft.com/office/drawing/2014/main" id="{7E8733DE-EEAE-D1CA-FFD8-D5E2E57E53D2}"/>
              </a:ext>
            </a:extLst>
          </p:cNvPr>
          <p:cNvSpPr>
            <a:spLocks noGrp="1"/>
          </p:cNvSpPr>
          <p:nvPr>
            <p:ph idx="1"/>
          </p:nvPr>
        </p:nvSpPr>
        <p:spPr>
          <a:xfrm>
            <a:off x="1141412" y="1066800"/>
            <a:ext cx="9753600" cy="5638800"/>
          </a:xfrm>
        </p:spPr>
        <p:txBody>
          <a:bodyPr>
            <a:normAutofit fontScale="55000" lnSpcReduction="20000"/>
          </a:bodyPr>
          <a:lstStyle/>
          <a:p>
            <a:r>
              <a:rPr lang="en-US" sz="3800" dirty="0"/>
              <a:t>Know your demographics</a:t>
            </a:r>
          </a:p>
          <a:p>
            <a:r>
              <a:rPr lang="en-US" sz="3800" dirty="0"/>
              <a:t>Cultural Competence, Perspective and Humility are required to provide the best in care and outcomes</a:t>
            </a:r>
          </a:p>
          <a:p>
            <a:r>
              <a:rPr lang="en-US" sz="3800" dirty="0"/>
              <a:t>Raise awareness about cultural characteristics however, always leave room for individual and group differences</a:t>
            </a:r>
          </a:p>
          <a:p>
            <a:r>
              <a:rPr lang="en-US" sz="3800" dirty="0"/>
              <a:t>Be aware of your unconscious and conscious bias – we all have them – work to mitigate them to provide the best information and care </a:t>
            </a:r>
          </a:p>
          <a:p>
            <a:pPr>
              <a:defRPr/>
            </a:pPr>
            <a:r>
              <a:rPr lang="en-US" sz="3800" dirty="0"/>
              <a:t>Continue to develop your self awareness – self work is necessary!</a:t>
            </a:r>
          </a:p>
          <a:p>
            <a:pPr>
              <a:defRPr/>
            </a:pPr>
            <a:r>
              <a:rPr lang="en-US" sz="3800" dirty="0"/>
              <a:t>Engage individuals you consider “others”</a:t>
            </a:r>
          </a:p>
          <a:p>
            <a:pPr>
              <a:defRPr/>
            </a:pPr>
            <a:r>
              <a:rPr lang="en-US" sz="3800" dirty="0"/>
              <a:t>Get comfortable with the uncomfortable</a:t>
            </a:r>
          </a:p>
          <a:p>
            <a:r>
              <a:rPr lang="en-US" sz="3800" dirty="0"/>
              <a:t>Inclusion requires action, application &amp; practice</a:t>
            </a:r>
          </a:p>
          <a:p>
            <a:r>
              <a:rPr lang="en-US" sz="3800" dirty="0"/>
              <a:t>Take the Implicit Association Test; apply what you learned today  - you will continue to have success!</a:t>
            </a:r>
          </a:p>
          <a:p>
            <a:endParaRPr lang="en-US" dirty="0"/>
          </a:p>
        </p:txBody>
      </p:sp>
    </p:spTree>
    <p:extLst>
      <p:ext uri="{BB962C8B-B14F-4D97-AF65-F5344CB8AC3E}">
        <p14:creationId xmlns:p14="http://schemas.microsoft.com/office/powerpoint/2010/main" val="8085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3F5A-E93E-680F-AFF5-7CE1758A5026}"/>
              </a:ext>
            </a:extLst>
          </p:cNvPr>
          <p:cNvSpPr>
            <a:spLocks noGrp="1"/>
          </p:cNvSpPr>
          <p:nvPr>
            <p:ph type="title"/>
          </p:nvPr>
        </p:nvSpPr>
        <p:spPr>
          <a:xfrm>
            <a:off x="1217614" y="274638"/>
            <a:ext cx="9753600" cy="715962"/>
          </a:xfrm>
        </p:spPr>
        <p:txBody>
          <a:bodyPr/>
          <a:lstStyle/>
          <a:p>
            <a:pPr algn="ctr"/>
            <a:r>
              <a:rPr lang="en-US" dirty="0"/>
              <a:t>Final Thought</a:t>
            </a:r>
          </a:p>
        </p:txBody>
      </p:sp>
      <p:sp>
        <p:nvSpPr>
          <p:cNvPr id="5" name="TextBox 4">
            <a:extLst>
              <a:ext uri="{FF2B5EF4-FFF2-40B4-BE49-F238E27FC236}">
                <a16:creationId xmlns:a16="http://schemas.microsoft.com/office/drawing/2014/main" id="{361E5E0C-1E27-A189-1AFF-C0304C3A2D14}"/>
              </a:ext>
            </a:extLst>
          </p:cNvPr>
          <p:cNvSpPr txBox="1"/>
          <p:nvPr/>
        </p:nvSpPr>
        <p:spPr>
          <a:xfrm>
            <a:off x="3046562" y="3245771"/>
            <a:ext cx="6093124"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672B5990-7F68-95D5-73D5-7C772ABE527B}"/>
              </a:ext>
            </a:extLst>
          </p:cNvPr>
          <p:cNvSpPr txBox="1"/>
          <p:nvPr/>
        </p:nvSpPr>
        <p:spPr>
          <a:xfrm>
            <a:off x="3046562" y="3245771"/>
            <a:ext cx="6093124" cy="369332"/>
          </a:xfrm>
          <a:prstGeom prst="rect">
            <a:avLst/>
          </a:prstGeom>
          <a:noFill/>
        </p:spPr>
        <p:txBody>
          <a:bodyPr wrap="square">
            <a:spAutoFit/>
          </a:bodyPr>
          <a:lstStyle/>
          <a:p>
            <a:r>
              <a:rPr lang="en-US" b="0" dirty="0">
                <a:effectLst/>
              </a:rPr>
              <a:t> </a:t>
            </a:r>
            <a:endParaRPr lang="en-US" dirty="0"/>
          </a:p>
        </p:txBody>
      </p:sp>
      <p:pic>
        <p:nvPicPr>
          <p:cNvPr id="2050" name="Picture 2" descr="Team Building Quotes by Maya Angelou">
            <a:extLst>
              <a:ext uri="{FF2B5EF4-FFF2-40B4-BE49-F238E27FC236}">
                <a16:creationId xmlns:a16="http://schemas.microsoft.com/office/drawing/2014/main" id="{A7E477BD-74F7-A787-CA7F-1D531CA1AD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3012" y="1600200"/>
            <a:ext cx="7716068"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2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10134598" cy="944562"/>
          </a:xfrm>
        </p:spPr>
        <p:txBody>
          <a:bodyPr/>
          <a:lstStyle/>
          <a:p>
            <a:r>
              <a:rPr lang="en-US" dirty="0"/>
              <a:t>Cultural differences and EOL Care</a:t>
            </a:r>
          </a:p>
        </p:txBody>
      </p:sp>
      <p:sp>
        <p:nvSpPr>
          <p:cNvPr id="3" name="Content Placeholder 2"/>
          <p:cNvSpPr>
            <a:spLocks noGrp="1"/>
          </p:cNvSpPr>
          <p:nvPr>
            <p:ph idx="1"/>
          </p:nvPr>
        </p:nvSpPr>
        <p:spPr>
          <a:xfrm>
            <a:off x="1182958" y="1981200"/>
            <a:ext cx="9753600" cy="4343400"/>
          </a:xfrm>
        </p:spPr>
        <p:txBody>
          <a:bodyPr>
            <a:normAutofit/>
          </a:bodyPr>
          <a:lstStyle/>
          <a:p>
            <a:r>
              <a:rPr lang="en-US" sz="2800" dirty="0"/>
              <a:t>Reflect and examine self-experience with differences</a:t>
            </a:r>
          </a:p>
          <a:p>
            <a:r>
              <a:rPr lang="en-US" sz="2800" dirty="0"/>
              <a:t>Review diversity concepts that apply to cultural difference in healthcare</a:t>
            </a:r>
          </a:p>
          <a:p>
            <a:r>
              <a:rPr lang="en-US" sz="2800" dirty="0"/>
              <a:t>Develop an individual communication approach across differences for advance care planning communication</a:t>
            </a:r>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04800"/>
            <a:ext cx="9753600" cy="1325562"/>
          </a:xfrm>
        </p:spPr>
        <p:txBody>
          <a:bodyPr/>
          <a:lstStyle/>
          <a:p>
            <a:pPr algn="ctr"/>
            <a:r>
              <a:rPr lang="en-US" dirty="0">
                <a:latin typeface="+mn-lt"/>
                <a:cs typeface="Calibri" panose="020F0502020204030204" pitchFamily="34" charset="0"/>
              </a:rPr>
              <a:t>Q &amp; A</a:t>
            </a:r>
          </a:p>
        </p:txBody>
      </p:sp>
      <p:sp>
        <p:nvSpPr>
          <p:cNvPr id="3" name="Content Placeholder 2"/>
          <p:cNvSpPr>
            <a:spLocks noGrp="1"/>
          </p:cNvSpPr>
          <p:nvPr>
            <p:ph idx="1"/>
          </p:nvPr>
        </p:nvSpPr>
        <p:spPr>
          <a:xfrm>
            <a:off x="1103312" y="1066800"/>
            <a:ext cx="9753600" cy="4343400"/>
          </a:xfrm>
        </p:spPr>
        <p:txBody>
          <a:bodyPr/>
          <a:lstStyle/>
          <a:p>
            <a:pPr marL="0" indent="0">
              <a:buNone/>
            </a:pPr>
            <a:r>
              <a:rPr lang="en-US" dirty="0"/>
              <a:t> </a:t>
            </a:r>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612" y="1219201"/>
            <a:ext cx="6553200" cy="4343400"/>
          </a:xfrm>
          <a:prstGeom prst="rect">
            <a:avLst/>
          </a:prstGeom>
        </p:spPr>
      </p:pic>
      <p:sp>
        <p:nvSpPr>
          <p:cNvPr id="4" name="TextBox 3">
            <a:extLst>
              <a:ext uri="{FF2B5EF4-FFF2-40B4-BE49-F238E27FC236}">
                <a16:creationId xmlns:a16="http://schemas.microsoft.com/office/drawing/2014/main" id="{D2296DBC-BA48-4C11-BB41-1A43309A7460}"/>
              </a:ext>
            </a:extLst>
          </p:cNvPr>
          <p:cNvSpPr txBox="1"/>
          <p:nvPr/>
        </p:nvSpPr>
        <p:spPr>
          <a:xfrm>
            <a:off x="3275012" y="6019800"/>
            <a:ext cx="5334000" cy="590931"/>
          </a:xfrm>
          <a:prstGeom prst="rect">
            <a:avLst/>
          </a:prstGeom>
          <a:noFill/>
        </p:spPr>
        <p:txBody>
          <a:bodyPr wrap="square" rtlCol="0">
            <a:spAutoFit/>
          </a:bodyPr>
          <a:lstStyle/>
          <a:p>
            <a:pPr algn="ctr">
              <a:lnSpc>
                <a:spcPct val="90000"/>
              </a:lnSpc>
            </a:pPr>
            <a:r>
              <a:rPr lang="en-US" sz="3600" b="1" dirty="0"/>
              <a:t>THANK YOU!</a:t>
            </a:r>
          </a:p>
        </p:txBody>
      </p:sp>
    </p:spTree>
    <p:extLst>
      <p:ext uri="{BB962C8B-B14F-4D97-AF65-F5344CB8AC3E}">
        <p14:creationId xmlns:p14="http://schemas.microsoft.com/office/powerpoint/2010/main" val="678623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a:defRPr/>
            </a:pPr>
            <a:br>
              <a:rPr lang="en-US" dirty="0">
                <a:effectLst>
                  <a:outerShdw blurRad="38100" dist="38100" dir="2700000" algn="tl">
                    <a:srgbClr val="919191"/>
                  </a:outerShdw>
                </a:effectLst>
              </a:rPr>
            </a:br>
            <a:br>
              <a:rPr lang="en-US" dirty="0">
                <a:effectLst>
                  <a:outerShdw blurRad="38100" dist="38100" dir="2700000" algn="tl">
                    <a:srgbClr val="919191"/>
                  </a:outerShdw>
                </a:effectLst>
              </a:rPr>
            </a:br>
            <a:br>
              <a:rPr lang="en-US" dirty="0">
                <a:effectLst>
                  <a:outerShdw blurRad="38100" dist="38100" dir="2700000" algn="tl">
                    <a:srgbClr val="919191"/>
                  </a:outerShdw>
                </a:effectLst>
              </a:rPr>
            </a:br>
            <a:endParaRPr lang="en-US" sz="4399" dirty="0">
              <a:effectLst>
                <a:outerShdw blurRad="38100" dist="38100" dir="2700000" algn="tl">
                  <a:srgbClr val="919191"/>
                </a:outerShdw>
              </a:effectLst>
            </a:endParaRPr>
          </a:p>
        </p:txBody>
      </p:sp>
      <p:pic>
        <p:nvPicPr>
          <p:cNvPr id="2457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15" y="2129671"/>
            <a:ext cx="2144010" cy="173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7240" y="1676856"/>
            <a:ext cx="1437900" cy="173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8936" y="4310295"/>
            <a:ext cx="1421025" cy="216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4" descr="41HDSNSHXV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4398" y="1830581"/>
            <a:ext cx="1547764" cy="173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0350" y="4326135"/>
            <a:ext cx="1523603" cy="212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2317" y="1554651"/>
            <a:ext cx="1142702" cy="175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1225" y="4264286"/>
            <a:ext cx="1579702" cy="216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www.nap.edu/cover/18748/45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5160834" y="1676856"/>
            <a:ext cx="1456295" cy="17357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856" y="551773"/>
            <a:ext cx="5332611" cy="707702"/>
          </a:xfrm>
          <a:prstGeom prst="rect">
            <a:avLst/>
          </a:prstGeom>
          <a:noFill/>
        </p:spPr>
        <p:txBody>
          <a:bodyPr wrap="square" rtlCol="0">
            <a:spAutoFit/>
          </a:bodyPr>
          <a:lstStyle/>
          <a:p>
            <a:pPr algn="ctr"/>
            <a:r>
              <a:rPr lang="en-US" sz="3999" dirty="0"/>
              <a:t>Resources</a:t>
            </a:r>
          </a:p>
        </p:txBody>
      </p:sp>
      <p:pic>
        <p:nvPicPr>
          <p:cNvPr id="12"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979" y="4286739"/>
            <a:ext cx="1429228" cy="208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98699" y="4339972"/>
            <a:ext cx="1503336" cy="203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Mastering Civility: A Manifesto for the Workpla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94" y="2057757"/>
            <a:ext cx="1164921" cy="176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1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0CB-6E85-97CA-E1E8-258EB7E102FE}"/>
              </a:ext>
            </a:extLst>
          </p:cNvPr>
          <p:cNvSpPr>
            <a:spLocks noGrp="1"/>
          </p:cNvSpPr>
          <p:nvPr>
            <p:ph type="title"/>
          </p:nvPr>
        </p:nvSpPr>
        <p:spPr>
          <a:xfrm>
            <a:off x="836612" y="213751"/>
            <a:ext cx="10668000" cy="868362"/>
          </a:xfrm>
        </p:spPr>
        <p:txBody>
          <a:bodyPr/>
          <a:lstStyle/>
          <a:p>
            <a:r>
              <a:rPr lang="en-US" dirty="0"/>
              <a:t>What’s your Experience with Culture?</a:t>
            </a:r>
          </a:p>
        </p:txBody>
      </p:sp>
      <p:sp>
        <p:nvSpPr>
          <p:cNvPr id="8" name="Speech Bubble: Oval 7">
            <a:extLst>
              <a:ext uri="{FF2B5EF4-FFF2-40B4-BE49-F238E27FC236}">
                <a16:creationId xmlns:a16="http://schemas.microsoft.com/office/drawing/2014/main" id="{77B5411B-2A0D-42EF-EC4C-5F8943D6CEF2}"/>
              </a:ext>
            </a:extLst>
          </p:cNvPr>
          <p:cNvSpPr/>
          <p:nvPr/>
        </p:nvSpPr>
        <p:spPr>
          <a:xfrm>
            <a:off x="2428840" y="2131095"/>
            <a:ext cx="2514600" cy="1450848"/>
          </a:xfrm>
          <a:prstGeom prst="wedgeEllipseCallou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Do you speak another language?</a:t>
            </a:r>
          </a:p>
        </p:txBody>
      </p:sp>
      <p:sp>
        <p:nvSpPr>
          <p:cNvPr id="23" name="Speech Bubble: Rectangle with Corners Rounded 22">
            <a:extLst>
              <a:ext uri="{FF2B5EF4-FFF2-40B4-BE49-F238E27FC236}">
                <a16:creationId xmlns:a16="http://schemas.microsoft.com/office/drawing/2014/main" id="{7241EE4E-FF42-C3C6-382A-5AFBB8CF8B5D}"/>
              </a:ext>
            </a:extLst>
          </p:cNvPr>
          <p:cNvSpPr/>
          <p:nvPr/>
        </p:nvSpPr>
        <p:spPr>
          <a:xfrm>
            <a:off x="4776342" y="3386249"/>
            <a:ext cx="2057400" cy="1519859"/>
          </a:xfrm>
          <a:prstGeom prst="wedgeRoundRectCallou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Do you eat food from other countries?</a:t>
            </a:r>
          </a:p>
        </p:txBody>
      </p:sp>
      <p:sp>
        <p:nvSpPr>
          <p:cNvPr id="26" name="Thought Bubble: Cloud 25">
            <a:extLst>
              <a:ext uri="{FF2B5EF4-FFF2-40B4-BE49-F238E27FC236}">
                <a16:creationId xmlns:a16="http://schemas.microsoft.com/office/drawing/2014/main" id="{7FEB1A81-00F3-9BA5-8F60-58C5107B27BE}"/>
              </a:ext>
            </a:extLst>
          </p:cNvPr>
          <p:cNvSpPr/>
          <p:nvPr/>
        </p:nvSpPr>
        <p:spPr>
          <a:xfrm>
            <a:off x="211069" y="1299852"/>
            <a:ext cx="2438400" cy="1646863"/>
          </a:xfrm>
          <a:prstGeom prst="cloudCallou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Have you visited another country?</a:t>
            </a:r>
          </a:p>
        </p:txBody>
      </p:sp>
      <p:sp>
        <p:nvSpPr>
          <p:cNvPr id="27" name="Thought Bubble: Cloud 26">
            <a:extLst>
              <a:ext uri="{FF2B5EF4-FFF2-40B4-BE49-F238E27FC236}">
                <a16:creationId xmlns:a16="http://schemas.microsoft.com/office/drawing/2014/main" id="{BA3A136A-DDAD-5A04-94AD-E1C77083F7E1}"/>
              </a:ext>
            </a:extLst>
          </p:cNvPr>
          <p:cNvSpPr/>
          <p:nvPr/>
        </p:nvSpPr>
        <p:spPr>
          <a:xfrm>
            <a:off x="9599612" y="1426856"/>
            <a:ext cx="2438400" cy="1519859"/>
          </a:xfrm>
          <a:prstGeom prst="cloudCallou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Have you lived in other countries?</a:t>
            </a:r>
          </a:p>
        </p:txBody>
      </p:sp>
      <p:sp>
        <p:nvSpPr>
          <p:cNvPr id="28" name="Speech Bubble: Rectangle 27">
            <a:extLst>
              <a:ext uri="{FF2B5EF4-FFF2-40B4-BE49-F238E27FC236}">
                <a16:creationId xmlns:a16="http://schemas.microsoft.com/office/drawing/2014/main" id="{AAE82AB1-578A-7BF9-3423-C2B6E42AB73D}"/>
              </a:ext>
            </a:extLst>
          </p:cNvPr>
          <p:cNvSpPr/>
          <p:nvPr/>
        </p:nvSpPr>
        <p:spPr>
          <a:xfrm>
            <a:off x="7237412" y="2794547"/>
            <a:ext cx="2362200" cy="1597152"/>
          </a:xfrm>
          <a:prstGeom prst="wedgeRectCallou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t>Do you work with people from other countries?</a:t>
            </a:r>
          </a:p>
        </p:txBody>
      </p:sp>
      <p:pic>
        <p:nvPicPr>
          <p:cNvPr id="3" name="Picture 2" descr="single person icon. Element of simple web icon with name for mobile concept and web apps. Thin line single person icon can be used for web and mobile">
            <a:extLst>
              <a:ext uri="{FF2B5EF4-FFF2-40B4-BE49-F238E27FC236}">
                <a16:creationId xmlns:a16="http://schemas.microsoft.com/office/drawing/2014/main" id="{1C81927E-2645-BCC6-B65B-30A725984A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32" t="16297" r="28162" b="26351"/>
          <a:stretch/>
        </p:blipFill>
        <p:spPr bwMode="auto">
          <a:xfrm>
            <a:off x="10011473" y="3124200"/>
            <a:ext cx="129116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ngle person icon. Element of simple web icon with name for mobile concept and web apps. Thin line single person icon can be used for web and mobile">
            <a:extLst>
              <a:ext uri="{FF2B5EF4-FFF2-40B4-BE49-F238E27FC236}">
                <a16:creationId xmlns:a16="http://schemas.microsoft.com/office/drawing/2014/main" id="{10B0B252-87AC-BB36-C0BD-E8F83311012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62" t="15725" r="30926" b="26923"/>
          <a:stretch/>
        </p:blipFill>
        <p:spPr bwMode="auto">
          <a:xfrm>
            <a:off x="363469" y="3267138"/>
            <a:ext cx="1066800" cy="1609662"/>
          </a:xfrm>
          <a:prstGeom prst="rect">
            <a:avLst/>
          </a:prstGeom>
          <a:noFill/>
        </p:spPr>
      </p:pic>
      <p:pic>
        <p:nvPicPr>
          <p:cNvPr id="6" name="Picture 5" descr="single person icon. Element of simple web icon with name for mobile concept and web apps. Thin line single person icon can be used for web and mobile">
            <a:extLst>
              <a:ext uri="{FF2B5EF4-FFF2-40B4-BE49-F238E27FC236}">
                <a16:creationId xmlns:a16="http://schemas.microsoft.com/office/drawing/2014/main" id="{8B3B8EB3-5750-3058-84E2-3EEF61E07F5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732" t="16297" r="28162" b="26351"/>
          <a:stretch/>
        </p:blipFill>
        <p:spPr bwMode="auto">
          <a:xfrm>
            <a:off x="7618412" y="4572000"/>
            <a:ext cx="1205618" cy="1673311"/>
          </a:xfrm>
          <a:prstGeom prst="rect">
            <a:avLst/>
          </a:prstGeom>
          <a:noFill/>
        </p:spPr>
      </p:pic>
      <p:pic>
        <p:nvPicPr>
          <p:cNvPr id="7" name="Picture 2" descr="single person icon. Element of simple web icon with name for mobile concept and web apps. Thin line single person icon can be used for web and mobile">
            <a:extLst>
              <a:ext uri="{FF2B5EF4-FFF2-40B4-BE49-F238E27FC236}">
                <a16:creationId xmlns:a16="http://schemas.microsoft.com/office/drawing/2014/main" id="{0818F0B6-63B7-B143-D881-DCFBD22A23B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152" t="15110" r="27181" b="32169"/>
          <a:stretch/>
        </p:blipFill>
        <p:spPr bwMode="auto">
          <a:xfrm>
            <a:off x="2393439" y="3811545"/>
            <a:ext cx="1262573" cy="1609662"/>
          </a:xfrm>
          <a:prstGeom prst="rect">
            <a:avLst/>
          </a:prstGeom>
          <a:noFill/>
        </p:spPr>
      </p:pic>
      <p:pic>
        <p:nvPicPr>
          <p:cNvPr id="9" name="Picture 8" descr="single person icon. Element of simple web icon with name for mobile concept and web apps. Thin line single person icon can be used for web and mobile">
            <a:extLst>
              <a:ext uri="{FF2B5EF4-FFF2-40B4-BE49-F238E27FC236}">
                <a16:creationId xmlns:a16="http://schemas.microsoft.com/office/drawing/2014/main" id="{1ED52BCA-682C-E2B8-074E-2AD79B9AAD9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732" t="16297" r="28162" b="26351"/>
          <a:stretch/>
        </p:blipFill>
        <p:spPr bwMode="auto">
          <a:xfrm>
            <a:off x="4968679" y="5220755"/>
            <a:ext cx="1114264" cy="1450848"/>
          </a:xfrm>
          <a:prstGeom prst="rect">
            <a:avLst/>
          </a:prstGeom>
          <a:noFill/>
        </p:spPr>
      </p:pic>
    </p:spTree>
    <p:extLst>
      <p:ext uri="{BB962C8B-B14F-4D97-AF65-F5344CB8AC3E}">
        <p14:creationId xmlns:p14="http://schemas.microsoft.com/office/powerpoint/2010/main" val="147318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0"/>
            <a:ext cx="9753600" cy="1325562"/>
          </a:xfrm>
        </p:spPr>
        <p:txBody>
          <a:bodyPr/>
          <a:lstStyle/>
          <a:p>
            <a:r>
              <a:rPr lang="en-US" dirty="0"/>
              <a:t>The 4 </a:t>
            </a:r>
            <a:r>
              <a:rPr lang="en-US" dirty="0">
                <a:solidFill>
                  <a:srgbClr val="00B0F0"/>
                </a:solidFill>
              </a:rPr>
              <a:t>E’s</a:t>
            </a:r>
            <a:r>
              <a:rPr lang="en-US" dirty="0">
                <a:solidFill>
                  <a:srgbClr val="FFC000"/>
                </a:solidFill>
              </a:rPr>
              <a:t> </a:t>
            </a:r>
            <a:r>
              <a:rPr lang="en-US" dirty="0"/>
              <a:t>and Staying Curious</a:t>
            </a:r>
            <a:endParaRPr lang="en-US" dirty="0">
              <a:solidFill>
                <a:srgbClr val="FFC000"/>
              </a:solidFill>
            </a:endParaRPr>
          </a:p>
        </p:txBody>
      </p:sp>
      <p:sp>
        <p:nvSpPr>
          <p:cNvPr id="3" name="Content Placeholder 2"/>
          <p:cNvSpPr>
            <a:spLocks noGrp="1"/>
          </p:cNvSpPr>
          <p:nvPr>
            <p:ph idx="1"/>
          </p:nvPr>
        </p:nvSpPr>
        <p:spPr>
          <a:xfrm>
            <a:off x="455612" y="1905000"/>
            <a:ext cx="11198483" cy="4350205"/>
          </a:xfrm>
        </p:spPr>
        <p:txBody>
          <a:bodyPr>
            <a:normAutofit fontScale="92500" lnSpcReduction="20000"/>
          </a:bodyPr>
          <a:lstStyle/>
          <a:p>
            <a:r>
              <a:rPr lang="en-US" sz="2800" dirty="0">
                <a:solidFill>
                  <a:srgbClr val="00B0F0"/>
                </a:solidFill>
              </a:rPr>
              <a:t>Exposure</a:t>
            </a:r>
          </a:p>
          <a:p>
            <a:pPr lvl="1"/>
            <a:r>
              <a:rPr lang="en-US" sz="2800" dirty="0"/>
              <a:t>Who is in my world?</a:t>
            </a:r>
          </a:p>
          <a:p>
            <a:r>
              <a:rPr lang="en-US" sz="2800" dirty="0">
                <a:solidFill>
                  <a:srgbClr val="00B0F0"/>
                </a:solidFill>
              </a:rPr>
              <a:t>Experience</a:t>
            </a:r>
          </a:p>
          <a:p>
            <a:pPr lvl="1"/>
            <a:r>
              <a:rPr lang="en-US" sz="2800" dirty="0"/>
              <a:t>How often do you engage with others different than you?</a:t>
            </a:r>
          </a:p>
          <a:p>
            <a:r>
              <a:rPr lang="en-US" sz="2800" dirty="0">
                <a:solidFill>
                  <a:srgbClr val="00B0F0"/>
                </a:solidFill>
              </a:rPr>
              <a:t>Education</a:t>
            </a:r>
          </a:p>
          <a:p>
            <a:pPr lvl="1"/>
            <a:r>
              <a:rPr lang="en-US" sz="2800" dirty="0"/>
              <a:t>How many workshops or classes?</a:t>
            </a:r>
          </a:p>
          <a:p>
            <a:r>
              <a:rPr lang="en-US" sz="2800" dirty="0">
                <a:solidFill>
                  <a:srgbClr val="00B0F0"/>
                </a:solidFill>
              </a:rPr>
              <a:t>Empathy</a:t>
            </a:r>
          </a:p>
          <a:p>
            <a:pPr lvl="1"/>
            <a:r>
              <a:rPr lang="en-US" sz="2800" dirty="0"/>
              <a:t>The capacity to understand others perspectives</a:t>
            </a:r>
          </a:p>
          <a:p>
            <a:pPr lvl="1" algn="r"/>
            <a:endParaRPr lang="en-US" sz="2800" dirty="0"/>
          </a:p>
          <a:p>
            <a:pPr lvl="1" algn="r"/>
            <a:r>
              <a:rPr lang="en-US" sz="1700" dirty="0"/>
              <a:t>Source: Mary-Frances Winters, We Can’t Talk About That At Work!: How to talk about race, religion, politics, and other polarizing </a:t>
            </a:r>
            <a:r>
              <a:rPr lang="en-US" sz="1400" dirty="0"/>
              <a:t>topics</a:t>
            </a:r>
          </a:p>
        </p:txBody>
      </p:sp>
    </p:spTree>
    <p:extLst>
      <p:ext uri="{BB962C8B-B14F-4D97-AF65-F5344CB8AC3E}">
        <p14:creationId xmlns:p14="http://schemas.microsoft.com/office/powerpoint/2010/main" val="358558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V="1">
            <a:off x="8100759" y="1650675"/>
            <a:ext cx="0" cy="42965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891054" y="1626401"/>
            <a:ext cx="0" cy="42965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139453" y="1698635"/>
            <a:ext cx="4052631" cy="4783916"/>
            <a:chOff x="8097713" y="104402"/>
            <a:chExt cx="4053687" cy="4785162"/>
          </a:xfrm>
        </p:grpSpPr>
        <p:grpSp>
          <p:nvGrpSpPr>
            <p:cNvPr id="17" name="Group 16"/>
            <p:cNvGrpSpPr/>
            <p:nvPr/>
          </p:nvGrpSpPr>
          <p:grpSpPr>
            <a:xfrm>
              <a:off x="9370017" y="804278"/>
              <a:ext cx="1562425" cy="1562425"/>
              <a:chOff x="1513891" y="5479194"/>
              <a:chExt cx="914400" cy="914400"/>
            </a:xfrm>
          </p:grpSpPr>
          <p:sp>
            <p:nvSpPr>
              <p:cNvPr id="18" name="Oval 17"/>
              <p:cNvSpPr/>
              <p:nvPr/>
            </p:nvSpPr>
            <p:spPr>
              <a:xfrm>
                <a:off x="1513891" y="5479194"/>
                <a:ext cx="914400" cy="914400"/>
              </a:xfrm>
              <a:prstGeom prst="ellipse">
                <a:avLst/>
              </a:prstGeom>
              <a:solidFill>
                <a:srgbClr val="346F9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pic>
            <p:nvPicPr>
              <p:cNvPr id="19" name="Picture 18"/>
              <p:cNvPicPr>
                <a:picLocks noChangeAspect="1"/>
              </p:cNvPicPr>
              <p:nvPr/>
            </p:nvPicPr>
            <p:blipFill>
              <a:blip r:embed="rId4">
                <a:clrChange>
                  <a:clrFrom>
                    <a:srgbClr val="C3C3C3"/>
                  </a:clrFrom>
                  <a:clrTo>
                    <a:srgbClr val="C3C3C3">
                      <a:alpha val="0"/>
                    </a:srgbClr>
                  </a:clrTo>
                </a:clrChange>
              </a:blip>
              <a:stretch>
                <a:fillRect/>
              </a:stretch>
            </p:blipFill>
            <p:spPr>
              <a:xfrm>
                <a:off x="1597536" y="5660641"/>
                <a:ext cx="752388" cy="621837"/>
              </a:xfrm>
              <a:prstGeom prst="rect">
                <a:avLst/>
              </a:prstGeom>
            </p:spPr>
          </p:pic>
        </p:grpSp>
        <p:sp>
          <p:nvSpPr>
            <p:cNvPr id="26" name="TextBox 25"/>
            <p:cNvSpPr txBox="1"/>
            <p:nvPr/>
          </p:nvSpPr>
          <p:spPr>
            <a:xfrm>
              <a:off x="9182540" y="104402"/>
              <a:ext cx="1778514" cy="584799"/>
            </a:xfrm>
            <a:prstGeom prst="rect">
              <a:avLst/>
            </a:prstGeom>
            <a:noFill/>
          </p:spPr>
          <p:txBody>
            <a:bodyPr wrap="none" rtlCol="0">
              <a:spAutoFit/>
            </a:bodyPr>
            <a:lstStyle/>
            <a:p>
              <a:pPr algn="ctr"/>
              <a:r>
                <a:rPr lang="en-US" sz="3199" spc="300" dirty="0"/>
                <a:t>EQUITY</a:t>
              </a:r>
            </a:p>
          </p:txBody>
        </p:sp>
        <p:sp>
          <p:nvSpPr>
            <p:cNvPr id="31" name="TextBox 30"/>
            <p:cNvSpPr txBox="1"/>
            <p:nvPr/>
          </p:nvSpPr>
          <p:spPr>
            <a:xfrm>
              <a:off x="8097713" y="2581240"/>
              <a:ext cx="4053687" cy="2308324"/>
            </a:xfrm>
            <a:prstGeom prst="rect">
              <a:avLst/>
            </a:prstGeom>
            <a:noFill/>
          </p:spPr>
          <p:txBody>
            <a:bodyPr wrap="square" rtlCol="0">
              <a:spAutoFit/>
            </a:bodyPr>
            <a:lstStyle/>
            <a:p>
              <a:pPr algn="ctr"/>
              <a:r>
                <a:rPr lang="en-US" sz="2399" dirty="0">
                  <a:cs typeface="Arial" panose="020B0604020202020204" pitchFamily="34" charset="0"/>
                </a:rPr>
                <a:t>Ensuring access to the same opportunities (fairness). </a:t>
              </a:r>
              <a:r>
                <a:rPr lang="en-US" sz="2399" dirty="0">
                  <a:cs typeface="Calibri" panose="020F0502020204030204" pitchFamily="34" charset="0"/>
                </a:rPr>
                <a:t>Acknowledge </a:t>
              </a:r>
              <a:r>
                <a:rPr lang="en-US" sz="2399" b="1" dirty="0">
                  <a:cs typeface="Calibri" panose="020F0502020204030204" pitchFamily="34" charset="0"/>
                </a:rPr>
                <a:t>unequal starting place </a:t>
              </a:r>
              <a:r>
                <a:rPr lang="en-US" sz="2399" dirty="0">
                  <a:cs typeface="Calibri" panose="020F0502020204030204" pitchFamily="34" charset="0"/>
                </a:rPr>
                <a:t>and address imbalance. </a:t>
              </a:r>
              <a:endParaRPr lang="en-US" sz="2399" dirty="0">
                <a:cs typeface="Arial" panose="020B0604020202020204" pitchFamily="34" charset="0"/>
              </a:endParaRPr>
            </a:p>
            <a:p>
              <a:pPr algn="ctr"/>
              <a:r>
                <a:rPr lang="en-US" sz="2399" dirty="0">
                  <a:cs typeface="Arial" panose="020B0604020202020204" pitchFamily="34" charset="0"/>
                </a:rPr>
                <a:t>Leads to </a:t>
              </a:r>
              <a:r>
                <a:rPr lang="en-US" sz="2399" b="1" dirty="0">
                  <a:cs typeface="Arial" panose="020B0604020202020204" pitchFamily="34" charset="0"/>
                </a:rPr>
                <a:t>outcomes</a:t>
              </a:r>
              <a:r>
                <a:rPr lang="en-US" sz="2399" dirty="0">
                  <a:cs typeface="Arial" panose="020B0604020202020204" pitchFamily="34" charset="0"/>
                </a:rPr>
                <a:t>.</a:t>
              </a:r>
            </a:p>
          </p:txBody>
        </p:sp>
      </p:grpSp>
      <p:grpSp>
        <p:nvGrpSpPr>
          <p:cNvPr id="56" name="Group 55"/>
          <p:cNvGrpSpPr/>
          <p:nvPr/>
        </p:nvGrpSpPr>
        <p:grpSpPr>
          <a:xfrm>
            <a:off x="24506" y="1669695"/>
            <a:ext cx="4052631" cy="3952865"/>
            <a:chOff x="24512" y="1669236"/>
            <a:chExt cx="4053687" cy="3953894"/>
          </a:xfrm>
        </p:grpSpPr>
        <p:sp>
          <p:nvSpPr>
            <p:cNvPr id="5" name="Oval 4"/>
            <p:cNvSpPr/>
            <p:nvPr/>
          </p:nvSpPr>
          <p:spPr>
            <a:xfrm>
              <a:off x="1259936" y="2396747"/>
              <a:ext cx="1562425" cy="1562425"/>
            </a:xfrm>
            <a:prstGeom prst="ellipse">
              <a:avLst/>
            </a:prstGeom>
            <a:solidFill>
              <a:srgbClr val="8ABDD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24" name="TextBox 23"/>
            <p:cNvSpPr txBox="1"/>
            <p:nvPr/>
          </p:nvSpPr>
          <p:spPr>
            <a:xfrm>
              <a:off x="856554" y="1669236"/>
              <a:ext cx="2426296" cy="584799"/>
            </a:xfrm>
            <a:prstGeom prst="rect">
              <a:avLst/>
            </a:prstGeom>
            <a:noFill/>
          </p:spPr>
          <p:txBody>
            <a:bodyPr wrap="none" rtlCol="0">
              <a:spAutoFit/>
            </a:bodyPr>
            <a:lstStyle/>
            <a:p>
              <a:pPr algn="ctr"/>
              <a:r>
                <a:rPr lang="en-US" sz="3199" spc="300" dirty="0"/>
                <a:t>DIVERSITY</a:t>
              </a:r>
            </a:p>
          </p:txBody>
        </p:sp>
        <p:sp>
          <p:nvSpPr>
            <p:cNvPr id="29" name="TextBox 28"/>
            <p:cNvSpPr txBox="1"/>
            <p:nvPr/>
          </p:nvSpPr>
          <p:spPr>
            <a:xfrm>
              <a:off x="24512" y="4053470"/>
              <a:ext cx="4053687" cy="1569660"/>
            </a:xfrm>
            <a:prstGeom prst="rect">
              <a:avLst/>
            </a:prstGeom>
            <a:noFill/>
          </p:spPr>
          <p:txBody>
            <a:bodyPr wrap="square" rtlCol="0">
              <a:spAutoFit/>
            </a:bodyPr>
            <a:lstStyle/>
            <a:p>
              <a:pPr algn="ctr"/>
              <a:r>
                <a:rPr lang="en-US" sz="2399" b="1" dirty="0">
                  <a:cs typeface="Arial" panose="020B0604020202020204" pitchFamily="34" charset="0"/>
                </a:rPr>
                <a:t>Different characteristics </a:t>
              </a:r>
              <a:r>
                <a:rPr lang="en-US" sz="2399" dirty="0">
                  <a:cs typeface="Arial" panose="020B0604020202020204" pitchFamily="34" charset="0"/>
                </a:rPr>
                <a:t>that make each person unique</a:t>
              </a:r>
            </a:p>
            <a:p>
              <a:pPr algn="ctr"/>
              <a:r>
                <a:rPr lang="en-US" sz="2399" dirty="0">
                  <a:cs typeface="Arial" panose="020B0604020202020204" pitchFamily="34" charset="0"/>
                </a:rPr>
                <a:t>It is </a:t>
              </a:r>
              <a:r>
                <a:rPr lang="en-US" sz="2399" b="1" dirty="0">
                  <a:cs typeface="Arial" panose="020B0604020202020204" pitchFamily="34" charset="0"/>
                </a:rPr>
                <a:t>quantifiable.</a:t>
              </a:r>
            </a:p>
          </p:txBody>
        </p:sp>
        <p:grpSp>
          <p:nvGrpSpPr>
            <p:cNvPr id="50" name="Group 49"/>
            <p:cNvGrpSpPr/>
            <p:nvPr/>
          </p:nvGrpSpPr>
          <p:grpSpPr>
            <a:xfrm>
              <a:off x="1536376" y="2742835"/>
              <a:ext cx="1009545" cy="870249"/>
              <a:chOff x="1535443" y="3411713"/>
              <a:chExt cx="1009545" cy="870249"/>
            </a:xfrm>
          </p:grpSpPr>
          <p:grpSp>
            <p:nvGrpSpPr>
              <p:cNvPr id="34" name="Group 33"/>
              <p:cNvGrpSpPr/>
              <p:nvPr/>
            </p:nvGrpSpPr>
            <p:grpSpPr>
              <a:xfrm>
                <a:off x="1535443" y="3411713"/>
                <a:ext cx="216650" cy="382515"/>
                <a:chOff x="199517" y="5473182"/>
                <a:chExt cx="612647" cy="1081683"/>
              </a:xfrm>
            </p:grpSpPr>
            <p:sp>
              <p:nvSpPr>
                <p:cNvPr id="32" name="Oval 31"/>
                <p:cNvSpPr/>
                <p:nvPr/>
              </p:nvSpPr>
              <p:spPr>
                <a:xfrm>
                  <a:off x="271321" y="5473182"/>
                  <a:ext cx="469036" cy="46903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3" name="Flowchart: Delay 32"/>
                <p:cNvSpPr/>
                <p:nvPr/>
              </p:nvSpPr>
              <p:spPr>
                <a:xfrm rot="16200000">
                  <a:off x="199517" y="5942218"/>
                  <a:ext cx="612647" cy="612647"/>
                </a:xfrm>
                <a:prstGeom prst="flowChartDelay">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35" name="Group 34"/>
              <p:cNvGrpSpPr/>
              <p:nvPr/>
            </p:nvGrpSpPr>
            <p:grpSpPr>
              <a:xfrm>
                <a:off x="1931890" y="3411713"/>
                <a:ext cx="216650" cy="382515"/>
                <a:chOff x="199517" y="5473182"/>
                <a:chExt cx="612647" cy="1081683"/>
              </a:xfrm>
              <a:solidFill>
                <a:schemeClr val="accent2"/>
              </a:solidFill>
            </p:grpSpPr>
            <p:sp>
              <p:nvSpPr>
                <p:cNvPr id="36" name="Oval 35"/>
                <p:cNvSpPr/>
                <p:nvPr/>
              </p:nvSpPr>
              <p:spPr>
                <a:xfrm>
                  <a:off x="271321" y="5473182"/>
                  <a:ext cx="469036" cy="4690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7" name="Flowchart: Delay 36"/>
                <p:cNvSpPr/>
                <p:nvPr/>
              </p:nvSpPr>
              <p:spPr>
                <a:xfrm rot="16200000">
                  <a:off x="199517" y="5942218"/>
                  <a:ext cx="612647" cy="612647"/>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38" name="Group 37"/>
              <p:cNvGrpSpPr/>
              <p:nvPr/>
            </p:nvGrpSpPr>
            <p:grpSpPr>
              <a:xfrm>
                <a:off x="2328338" y="3411713"/>
                <a:ext cx="216650" cy="382515"/>
                <a:chOff x="199517" y="5473182"/>
                <a:chExt cx="612647" cy="1081683"/>
              </a:xfrm>
              <a:solidFill>
                <a:schemeClr val="accent3"/>
              </a:solidFill>
            </p:grpSpPr>
            <p:sp>
              <p:nvSpPr>
                <p:cNvPr id="39" name="Oval 38"/>
                <p:cNvSpPr/>
                <p:nvPr/>
              </p:nvSpPr>
              <p:spPr>
                <a:xfrm>
                  <a:off x="271321" y="5473182"/>
                  <a:ext cx="469036" cy="4690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0" name="Flowchart: Delay 39"/>
                <p:cNvSpPr/>
                <p:nvPr/>
              </p:nvSpPr>
              <p:spPr>
                <a:xfrm rot="16200000">
                  <a:off x="199517" y="5942218"/>
                  <a:ext cx="612647" cy="612647"/>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41" name="Group 40"/>
              <p:cNvGrpSpPr/>
              <p:nvPr/>
            </p:nvGrpSpPr>
            <p:grpSpPr>
              <a:xfrm>
                <a:off x="1535443" y="3899447"/>
                <a:ext cx="216650" cy="382515"/>
                <a:chOff x="199517" y="5473182"/>
                <a:chExt cx="612647" cy="1081683"/>
              </a:xfrm>
              <a:solidFill>
                <a:schemeClr val="accent4"/>
              </a:solidFill>
            </p:grpSpPr>
            <p:sp>
              <p:nvSpPr>
                <p:cNvPr id="42" name="Oval 41"/>
                <p:cNvSpPr/>
                <p:nvPr/>
              </p:nvSpPr>
              <p:spPr>
                <a:xfrm>
                  <a:off x="271321" y="5473182"/>
                  <a:ext cx="469036" cy="4690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3" name="Flowchart: Delay 42"/>
                <p:cNvSpPr/>
                <p:nvPr/>
              </p:nvSpPr>
              <p:spPr>
                <a:xfrm rot="16200000">
                  <a:off x="199517" y="5942218"/>
                  <a:ext cx="612647" cy="612647"/>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44" name="Group 43"/>
              <p:cNvGrpSpPr/>
              <p:nvPr/>
            </p:nvGrpSpPr>
            <p:grpSpPr>
              <a:xfrm>
                <a:off x="1931890" y="3899447"/>
                <a:ext cx="216650" cy="382515"/>
                <a:chOff x="199517" y="5473182"/>
                <a:chExt cx="612647" cy="1081683"/>
              </a:xfrm>
              <a:solidFill>
                <a:schemeClr val="accent5"/>
              </a:solidFill>
            </p:grpSpPr>
            <p:sp>
              <p:nvSpPr>
                <p:cNvPr id="45" name="Oval 44"/>
                <p:cNvSpPr/>
                <p:nvPr/>
              </p:nvSpPr>
              <p:spPr>
                <a:xfrm>
                  <a:off x="271321" y="5473182"/>
                  <a:ext cx="469036" cy="4690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6" name="Flowchart: Delay 45"/>
                <p:cNvSpPr/>
                <p:nvPr/>
              </p:nvSpPr>
              <p:spPr>
                <a:xfrm rot="16200000">
                  <a:off x="199517" y="5942218"/>
                  <a:ext cx="612647" cy="612647"/>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47" name="Group 46"/>
              <p:cNvGrpSpPr/>
              <p:nvPr/>
            </p:nvGrpSpPr>
            <p:grpSpPr>
              <a:xfrm>
                <a:off x="2328338" y="3899447"/>
                <a:ext cx="216650" cy="382515"/>
                <a:chOff x="199517" y="5473182"/>
                <a:chExt cx="612647" cy="1081683"/>
              </a:xfrm>
              <a:solidFill>
                <a:schemeClr val="accent6"/>
              </a:solidFill>
            </p:grpSpPr>
            <p:sp>
              <p:nvSpPr>
                <p:cNvPr id="48" name="Oval 47"/>
                <p:cNvSpPr/>
                <p:nvPr/>
              </p:nvSpPr>
              <p:spPr>
                <a:xfrm>
                  <a:off x="271321" y="5473182"/>
                  <a:ext cx="469036" cy="4690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9" name="Flowchart: Delay 48"/>
                <p:cNvSpPr/>
                <p:nvPr/>
              </p:nvSpPr>
              <p:spPr>
                <a:xfrm rot="16200000">
                  <a:off x="199517" y="5942218"/>
                  <a:ext cx="612647" cy="612647"/>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grpSp>
      <p:grpSp>
        <p:nvGrpSpPr>
          <p:cNvPr id="57" name="Group 56"/>
          <p:cNvGrpSpPr/>
          <p:nvPr/>
        </p:nvGrpSpPr>
        <p:grpSpPr>
          <a:xfrm>
            <a:off x="4018571" y="1661742"/>
            <a:ext cx="3975589" cy="4702356"/>
            <a:chOff x="4218083" y="63389"/>
            <a:chExt cx="3976625" cy="4703581"/>
          </a:xfrm>
        </p:grpSpPr>
        <p:sp>
          <p:nvSpPr>
            <p:cNvPr id="11" name="Oval 10"/>
            <p:cNvSpPr/>
            <p:nvPr/>
          </p:nvSpPr>
          <p:spPr>
            <a:xfrm>
              <a:off x="5298391" y="803050"/>
              <a:ext cx="1562425" cy="1562425"/>
            </a:xfrm>
            <a:prstGeom prst="ellipse">
              <a:avLst/>
            </a:prstGeom>
            <a:solidFill>
              <a:srgbClr val="529A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25" name="TextBox 24"/>
            <p:cNvSpPr txBox="1"/>
            <p:nvPr/>
          </p:nvSpPr>
          <p:spPr>
            <a:xfrm>
              <a:off x="4760085" y="63389"/>
              <a:ext cx="2690861" cy="584799"/>
            </a:xfrm>
            <a:prstGeom prst="rect">
              <a:avLst/>
            </a:prstGeom>
            <a:noFill/>
          </p:spPr>
          <p:txBody>
            <a:bodyPr wrap="none" rtlCol="0">
              <a:spAutoFit/>
            </a:bodyPr>
            <a:lstStyle/>
            <a:p>
              <a:pPr algn="ctr"/>
              <a:r>
                <a:rPr lang="en-US" sz="3199" spc="300" dirty="0"/>
                <a:t>INCLUSION</a:t>
              </a:r>
            </a:p>
          </p:txBody>
        </p:sp>
        <p:sp>
          <p:nvSpPr>
            <p:cNvPr id="30" name="TextBox 29"/>
            <p:cNvSpPr txBox="1"/>
            <p:nvPr/>
          </p:nvSpPr>
          <p:spPr>
            <a:xfrm>
              <a:off x="4218083" y="2458646"/>
              <a:ext cx="3976625" cy="2308324"/>
            </a:xfrm>
            <a:prstGeom prst="rect">
              <a:avLst/>
            </a:prstGeom>
            <a:noFill/>
          </p:spPr>
          <p:txBody>
            <a:bodyPr wrap="square" rtlCol="0">
              <a:spAutoFit/>
            </a:bodyPr>
            <a:lstStyle/>
            <a:p>
              <a:pPr algn="ctr"/>
              <a:r>
                <a:rPr lang="en-US" sz="2399" b="1" dirty="0">
                  <a:cs typeface="Arial" panose="020B0604020202020204" pitchFamily="34" charset="0"/>
                </a:rPr>
                <a:t>Behaviors</a:t>
              </a:r>
              <a:r>
                <a:rPr lang="en-US" sz="2399" dirty="0">
                  <a:cs typeface="Arial" panose="020B0604020202020204" pitchFamily="34" charset="0"/>
                </a:rPr>
                <a:t> we practice make our differences work, leveraging our different perspectives and backgrounds.</a:t>
              </a:r>
            </a:p>
            <a:p>
              <a:pPr algn="ctr"/>
              <a:r>
                <a:rPr lang="en-US" sz="2399" dirty="0">
                  <a:cs typeface="Arial" panose="020B0604020202020204" pitchFamily="34" charset="0"/>
                </a:rPr>
                <a:t>It is </a:t>
              </a:r>
              <a:r>
                <a:rPr lang="en-US" sz="2399" b="1" dirty="0">
                  <a:cs typeface="Arial" panose="020B0604020202020204" pitchFamily="34" charset="0"/>
                </a:rPr>
                <a:t>qualitative.</a:t>
              </a:r>
            </a:p>
          </p:txBody>
        </p:sp>
      </p:grpSp>
      <p:sp>
        <p:nvSpPr>
          <p:cNvPr id="54" name="Title 1"/>
          <p:cNvSpPr txBox="1">
            <a:spLocks/>
          </p:cNvSpPr>
          <p:nvPr/>
        </p:nvSpPr>
        <p:spPr>
          <a:xfrm>
            <a:off x="33602" y="357374"/>
            <a:ext cx="12188825" cy="1325218"/>
          </a:xfrm>
          <a:prstGeom prst="rect">
            <a:avLst/>
          </a:prstGeom>
        </p:spPr>
        <p:txBody>
          <a:bodyPr/>
          <a:lst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a:lstStyle>
          <a:p>
            <a:r>
              <a:rPr lang="en-US" sz="4000" dirty="0">
                <a:latin typeface="+mn-lt"/>
              </a:rPr>
              <a:t>Shared Language</a:t>
            </a:r>
          </a:p>
        </p:txBody>
      </p:sp>
      <p:pic>
        <p:nvPicPr>
          <p:cNvPr id="52" name="Picture 51"/>
          <p:cNvPicPr>
            <a:picLocks noChangeAspect="1"/>
          </p:cNvPicPr>
          <p:nvPr/>
        </p:nvPicPr>
        <p:blipFill>
          <a:blip r:embed="rId5">
            <a:clrChange>
              <a:clrFrom>
                <a:srgbClr val="C3C3C3"/>
              </a:clrFrom>
              <a:clrTo>
                <a:srgbClr val="C3C3C3">
                  <a:alpha val="0"/>
                </a:srgbClr>
              </a:clrTo>
            </a:clrChange>
          </a:blip>
          <a:stretch>
            <a:fillRect/>
          </a:stretch>
        </p:blipFill>
        <p:spPr>
          <a:xfrm>
            <a:off x="5348925" y="2625222"/>
            <a:ext cx="1092257" cy="1088205"/>
          </a:xfrm>
          <a:prstGeom prst="rect">
            <a:avLst/>
          </a:prstGeom>
        </p:spPr>
      </p:pic>
    </p:spTree>
    <p:custDataLst>
      <p:tags r:id="rId1"/>
    </p:custDataLst>
    <p:extLst>
      <p:ext uri="{BB962C8B-B14F-4D97-AF65-F5344CB8AC3E}">
        <p14:creationId xmlns:p14="http://schemas.microsoft.com/office/powerpoint/2010/main" val="28737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716" y="-235728"/>
            <a:ext cx="12188825" cy="1325218"/>
          </a:xfrm>
        </p:spPr>
        <p:txBody>
          <a:bodyPr/>
          <a:lstStyle/>
          <a:p>
            <a:pPr algn="ctr"/>
            <a:r>
              <a:rPr lang="en-US" dirty="0"/>
              <a:t>Shared Language</a:t>
            </a:r>
            <a:endParaRPr lang="en-US" dirty="0">
              <a:solidFill>
                <a:schemeClr val="accent4"/>
              </a:solidFill>
            </a:endParaRPr>
          </a:p>
        </p:txBody>
      </p:sp>
      <p:pic>
        <p:nvPicPr>
          <p:cNvPr id="1028" name="Picture 4" descr="79 Canada Usa Handshake Business Stock Photos, Pictures &amp; Royalty-Free  Images - i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282"/>
          <a:stretch/>
        </p:blipFill>
        <p:spPr bwMode="auto">
          <a:xfrm>
            <a:off x="1240002" y="2701480"/>
            <a:ext cx="1554075" cy="1439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8277642" y="1689810"/>
            <a:ext cx="3732828" cy="1076961"/>
          </a:xfrm>
          <a:prstGeom prst="rect">
            <a:avLst/>
          </a:prstGeom>
          <a:noFill/>
        </p:spPr>
        <p:txBody>
          <a:bodyPr wrap="square" rtlCol="0">
            <a:spAutoFit/>
          </a:bodyPr>
          <a:lstStyle/>
          <a:p>
            <a:pPr algn="ctr"/>
            <a:r>
              <a:rPr lang="en-US" sz="3199" dirty="0"/>
              <a:t>INTENT VS. IMPACT</a:t>
            </a:r>
          </a:p>
        </p:txBody>
      </p:sp>
      <p:sp>
        <p:nvSpPr>
          <p:cNvPr id="9" name="TextBox 8"/>
          <p:cNvSpPr txBox="1"/>
          <p:nvPr/>
        </p:nvSpPr>
        <p:spPr>
          <a:xfrm>
            <a:off x="-77915" y="1890390"/>
            <a:ext cx="4189909" cy="584623"/>
          </a:xfrm>
          <a:prstGeom prst="rect">
            <a:avLst/>
          </a:prstGeom>
          <a:noFill/>
        </p:spPr>
        <p:txBody>
          <a:bodyPr wrap="square" rtlCol="0">
            <a:spAutoFit/>
          </a:bodyPr>
          <a:lstStyle/>
          <a:p>
            <a:pPr algn="ctr"/>
            <a:r>
              <a:rPr lang="en-US" sz="3199" dirty="0"/>
              <a:t>CIVILITY</a:t>
            </a:r>
          </a:p>
        </p:txBody>
      </p:sp>
      <p:sp>
        <p:nvSpPr>
          <p:cNvPr id="11" name="AutoShape 4" descr="Image result for thumps up and thumbs down"/>
          <p:cNvSpPr>
            <a:spLocks noChangeAspect="1" noChangeArrowheads="1"/>
          </p:cNvSpPr>
          <p:nvPr/>
        </p:nvSpPr>
        <p:spPr bwMode="auto">
          <a:xfrm>
            <a:off x="215844" y="-668858"/>
            <a:ext cx="2561558" cy="17140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pic>
        <p:nvPicPr>
          <p:cNvPr id="12" name="Picture 11"/>
          <p:cNvPicPr>
            <a:picLocks noChangeAspect="1"/>
          </p:cNvPicPr>
          <p:nvPr/>
        </p:nvPicPr>
        <p:blipFill>
          <a:blip r:embed="rId4"/>
          <a:stretch>
            <a:fillRect/>
          </a:stretch>
        </p:blipFill>
        <p:spPr>
          <a:xfrm>
            <a:off x="9243999" y="2766771"/>
            <a:ext cx="1800114" cy="1230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Connector 13"/>
          <p:cNvCxnSpPr/>
          <p:nvPr/>
        </p:nvCxnSpPr>
        <p:spPr>
          <a:xfrm flipV="1">
            <a:off x="3891054" y="1626401"/>
            <a:ext cx="0" cy="42965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100759" y="1650675"/>
            <a:ext cx="0" cy="42965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5132" y="4430408"/>
            <a:ext cx="2858376" cy="1569251"/>
          </a:xfrm>
          <a:prstGeom prst="rect">
            <a:avLst/>
          </a:prstGeom>
          <a:noFill/>
        </p:spPr>
        <p:txBody>
          <a:bodyPr wrap="square" rtlCol="0">
            <a:spAutoFit/>
          </a:bodyPr>
          <a:lstStyle/>
          <a:p>
            <a:pPr algn="ctr"/>
            <a:r>
              <a:rPr lang="en-US" sz="2399" dirty="0"/>
              <a:t>Polite Interaction and verbal exchanges with others</a:t>
            </a:r>
          </a:p>
        </p:txBody>
      </p:sp>
      <p:pic>
        <p:nvPicPr>
          <p:cNvPr id="17" name="Picture 16"/>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137607" y="2689702"/>
            <a:ext cx="1696802" cy="1462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a:off x="3891054" y="1854376"/>
            <a:ext cx="4189909" cy="584623"/>
          </a:xfrm>
          <a:prstGeom prst="rect">
            <a:avLst/>
          </a:prstGeom>
          <a:noFill/>
        </p:spPr>
        <p:txBody>
          <a:bodyPr wrap="square" rtlCol="0">
            <a:spAutoFit/>
          </a:bodyPr>
          <a:lstStyle/>
          <a:p>
            <a:pPr algn="ctr"/>
            <a:r>
              <a:rPr lang="en-US" sz="3199" dirty="0"/>
              <a:t>RESPECT</a:t>
            </a:r>
          </a:p>
        </p:txBody>
      </p:sp>
      <p:sp>
        <p:nvSpPr>
          <p:cNvPr id="3" name="Rectangle 2"/>
          <p:cNvSpPr/>
          <p:nvPr/>
        </p:nvSpPr>
        <p:spPr>
          <a:xfrm>
            <a:off x="4450415" y="4430409"/>
            <a:ext cx="3182797" cy="1937846"/>
          </a:xfrm>
          <a:prstGeom prst="rect">
            <a:avLst/>
          </a:prstGeom>
        </p:spPr>
        <p:txBody>
          <a:bodyPr wrap="square">
            <a:spAutoFit/>
          </a:bodyPr>
          <a:lstStyle/>
          <a:p>
            <a:pPr algn="ctr"/>
            <a:r>
              <a:rPr lang="en-US" sz="2399" dirty="0"/>
              <a:t>Recognizing individual differences, suspending judgment</a:t>
            </a:r>
          </a:p>
        </p:txBody>
      </p:sp>
      <p:sp>
        <p:nvSpPr>
          <p:cNvPr id="19" name="Rectangle 18"/>
          <p:cNvSpPr/>
          <p:nvPr/>
        </p:nvSpPr>
        <p:spPr>
          <a:xfrm>
            <a:off x="8336901" y="4444053"/>
            <a:ext cx="3182797" cy="1569251"/>
          </a:xfrm>
          <a:prstGeom prst="rect">
            <a:avLst/>
          </a:prstGeom>
        </p:spPr>
        <p:txBody>
          <a:bodyPr wrap="square">
            <a:spAutoFit/>
          </a:bodyPr>
          <a:lstStyle/>
          <a:p>
            <a:pPr algn="ctr"/>
            <a:r>
              <a:rPr lang="en-US" sz="2399" dirty="0"/>
              <a:t>Assume positive intent &amp; be open to respectful communication</a:t>
            </a:r>
          </a:p>
        </p:txBody>
      </p:sp>
    </p:spTree>
    <p:extLst>
      <p:ext uri="{BB962C8B-B14F-4D97-AF65-F5344CB8AC3E}">
        <p14:creationId xmlns:p14="http://schemas.microsoft.com/office/powerpoint/2010/main" val="51656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8" grpId="0"/>
      <p:bldP spid="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29AA5-3CCB-C26A-8833-146FE7AE922E}"/>
              </a:ext>
            </a:extLst>
          </p:cNvPr>
          <p:cNvSpPr>
            <a:spLocks noGrp="1"/>
          </p:cNvSpPr>
          <p:nvPr>
            <p:ph type="title"/>
          </p:nvPr>
        </p:nvSpPr>
        <p:spPr>
          <a:xfrm>
            <a:off x="1217614" y="274638"/>
            <a:ext cx="9753600" cy="792162"/>
          </a:xfrm>
        </p:spPr>
        <p:txBody>
          <a:bodyPr/>
          <a:lstStyle/>
          <a:p>
            <a:pPr algn="ctr"/>
            <a:r>
              <a:rPr lang="en-US" dirty="0"/>
              <a:t>OHIO Demographics 2021</a:t>
            </a:r>
          </a:p>
        </p:txBody>
      </p:sp>
      <p:sp>
        <p:nvSpPr>
          <p:cNvPr id="3" name="Content Placeholder 2">
            <a:extLst>
              <a:ext uri="{FF2B5EF4-FFF2-40B4-BE49-F238E27FC236}">
                <a16:creationId xmlns:a16="http://schemas.microsoft.com/office/drawing/2014/main" id="{1444BFD9-01AF-0C1C-EE40-CC06F464E318}"/>
              </a:ext>
            </a:extLst>
          </p:cNvPr>
          <p:cNvSpPr>
            <a:spLocks noGrp="1"/>
          </p:cNvSpPr>
          <p:nvPr>
            <p:ph idx="1"/>
          </p:nvPr>
        </p:nvSpPr>
        <p:spPr/>
        <p:txBody>
          <a:bodyPr>
            <a:normAutofit/>
          </a:bodyPr>
          <a:lstStyle/>
          <a:p>
            <a:pPr algn="l"/>
            <a:r>
              <a:rPr lang="en-US" sz="2200" b="0" i="0" dirty="0">
                <a:solidFill>
                  <a:srgbClr val="4A4A4A"/>
                </a:solidFill>
                <a:effectLst/>
                <a:latin typeface="Open Sans" panose="020B0604020202020204" pitchFamily="34" charset="0"/>
              </a:rPr>
              <a:t>According to the most recent ACS, the racial composition of Ohio:</a:t>
            </a:r>
          </a:p>
          <a:p>
            <a:pPr algn="l">
              <a:buFont typeface="Arial" panose="020B0604020202020204" pitchFamily="34" charset="0"/>
              <a:buChar char="•"/>
            </a:pPr>
            <a:r>
              <a:rPr lang="en-US" sz="2200" b="0" i="0" dirty="0">
                <a:solidFill>
                  <a:srgbClr val="4A4A4A"/>
                </a:solidFill>
                <a:effectLst/>
                <a:latin typeface="Open Sans" panose="020B0604020202020204" pitchFamily="34" charset="0"/>
              </a:rPr>
              <a:t>White: 80.47%</a:t>
            </a:r>
          </a:p>
          <a:p>
            <a:pPr algn="l">
              <a:buFont typeface="Arial" panose="020B0604020202020204" pitchFamily="34" charset="0"/>
              <a:buChar char="•"/>
            </a:pPr>
            <a:r>
              <a:rPr lang="en-US" sz="2200" b="0" i="0" dirty="0">
                <a:solidFill>
                  <a:srgbClr val="4A4A4A"/>
                </a:solidFill>
                <a:effectLst/>
                <a:latin typeface="Open Sans" panose="020B0604020202020204" pitchFamily="34" charset="0"/>
              </a:rPr>
              <a:t>Black or African American: 12.36%</a:t>
            </a:r>
          </a:p>
          <a:p>
            <a:pPr algn="l">
              <a:buFont typeface="Arial" panose="020B0604020202020204" pitchFamily="34" charset="0"/>
              <a:buChar char="•"/>
            </a:pPr>
            <a:r>
              <a:rPr lang="en-US" sz="2200" b="0" i="0" dirty="0">
                <a:solidFill>
                  <a:srgbClr val="4A4A4A"/>
                </a:solidFill>
                <a:effectLst/>
                <a:latin typeface="Open Sans" panose="020B0604020202020204" pitchFamily="34" charset="0"/>
              </a:rPr>
              <a:t>Two or more races: 3.56%</a:t>
            </a:r>
          </a:p>
          <a:p>
            <a:pPr algn="l">
              <a:buFont typeface="Arial" panose="020B0604020202020204" pitchFamily="34" charset="0"/>
              <a:buChar char="•"/>
            </a:pPr>
            <a:r>
              <a:rPr lang="en-US" sz="2200" b="0" i="0" dirty="0">
                <a:solidFill>
                  <a:srgbClr val="4A4A4A"/>
                </a:solidFill>
                <a:effectLst/>
                <a:latin typeface="Open Sans" panose="020B0604020202020204" pitchFamily="34" charset="0"/>
              </a:rPr>
              <a:t>Asian: 2.30%</a:t>
            </a:r>
          </a:p>
          <a:p>
            <a:pPr algn="l">
              <a:buFont typeface="Arial" panose="020B0604020202020204" pitchFamily="34" charset="0"/>
              <a:buChar char="•"/>
            </a:pPr>
            <a:r>
              <a:rPr lang="en-US" sz="2200" b="0" i="0" dirty="0">
                <a:solidFill>
                  <a:srgbClr val="4A4A4A"/>
                </a:solidFill>
                <a:effectLst/>
                <a:latin typeface="Open Sans" panose="020B0604020202020204" pitchFamily="34" charset="0"/>
              </a:rPr>
              <a:t>Other race: 1.11%</a:t>
            </a:r>
          </a:p>
          <a:p>
            <a:pPr algn="l">
              <a:buFont typeface="Arial" panose="020B0604020202020204" pitchFamily="34" charset="0"/>
              <a:buChar char="•"/>
            </a:pPr>
            <a:r>
              <a:rPr lang="en-US" sz="2200" b="0" i="0" dirty="0">
                <a:solidFill>
                  <a:srgbClr val="4A4A4A"/>
                </a:solidFill>
                <a:effectLst/>
                <a:latin typeface="Open Sans" panose="020B0604020202020204" pitchFamily="34" charset="0"/>
              </a:rPr>
              <a:t>Native American: 0.18%</a:t>
            </a:r>
          </a:p>
          <a:p>
            <a:pPr algn="l">
              <a:buFont typeface="Arial" panose="020B0604020202020204" pitchFamily="34" charset="0"/>
              <a:buChar char="•"/>
            </a:pPr>
            <a:r>
              <a:rPr lang="en-US" sz="2200" b="0" i="0" dirty="0">
                <a:solidFill>
                  <a:srgbClr val="4A4A4A"/>
                </a:solidFill>
                <a:effectLst/>
                <a:latin typeface="Open Sans" panose="020B0604020202020204" pitchFamily="34" charset="0"/>
              </a:rPr>
              <a:t>Native Hawaiian or Pacific Islander: 0.03%</a:t>
            </a:r>
          </a:p>
          <a:p>
            <a:endParaRPr lang="en-US" dirty="0"/>
          </a:p>
        </p:txBody>
      </p:sp>
      <p:pic>
        <p:nvPicPr>
          <p:cNvPr id="1026" name="Picture 2" descr="Ohio County Map - GIS Geography">
            <a:extLst>
              <a:ext uri="{FF2B5EF4-FFF2-40B4-BE49-F238E27FC236}">
                <a16:creationId xmlns:a16="http://schemas.microsoft.com/office/drawing/2014/main" id="{C265161F-F127-7279-23E5-4EB02377A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2" y="2362200"/>
            <a:ext cx="5057774" cy="4324709"/>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FAE09577-E1CE-B7D1-8C27-D8B894594932}"/>
              </a:ext>
            </a:extLst>
          </p:cNvPr>
          <p:cNvSpPr/>
          <p:nvPr/>
        </p:nvSpPr>
        <p:spPr>
          <a:xfrm>
            <a:off x="8456612" y="4648200"/>
            <a:ext cx="457201" cy="457200"/>
          </a:xfrm>
          <a:prstGeom prst="star5">
            <a:avLst>
              <a:gd name="adj" fmla="val 24787"/>
              <a:gd name="hf" fmla="val 105146"/>
              <a:gd name="vf" fmla="val 110557"/>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7" name="Picture 6">
            <a:extLst>
              <a:ext uri="{FF2B5EF4-FFF2-40B4-BE49-F238E27FC236}">
                <a16:creationId xmlns:a16="http://schemas.microsoft.com/office/drawing/2014/main" id="{555F93D9-C9DD-B2EB-ACF6-F8215C3D3DD9}"/>
              </a:ext>
            </a:extLst>
          </p:cNvPr>
          <p:cNvPicPr>
            <a:picLocks noChangeAspect="1"/>
          </p:cNvPicPr>
          <p:nvPr/>
        </p:nvPicPr>
        <p:blipFill>
          <a:blip r:embed="rId4"/>
          <a:stretch>
            <a:fillRect/>
          </a:stretch>
        </p:blipFill>
        <p:spPr>
          <a:xfrm>
            <a:off x="10209212" y="2819400"/>
            <a:ext cx="493819" cy="487722"/>
          </a:xfrm>
          <a:prstGeom prst="rect">
            <a:avLst/>
          </a:prstGeom>
        </p:spPr>
      </p:pic>
    </p:spTree>
    <p:extLst>
      <p:ext uri="{BB962C8B-B14F-4D97-AF65-F5344CB8AC3E}">
        <p14:creationId xmlns:p14="http://schemas.microsoft.com/office/powerpoint/2010/main" val="6488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68560"/>
            <a:ext cx="9753600" cy="1325562"/>
          </a:xfrm>
        </p:spPr>
        <p:txBody>
          <a:bodyPr/>
          <a:lstStyle/>
          <a:p>
            <a:pPr algn="ctr"/>
            <a:r>
              <a:rPr lang="en-US" dirty="0"/>
              <a:t>Current data on disparities</a:t>
            </a:r>
          </a:p>
        </p:txBody>
      </p:sp>
      <p:sp>
        <p:nvSpPr>
          <p:cNvPr id="3" name="Content Placeholder 2"/>
          <p:cNvSpPr>
            <a:spLocks noGrp="1"/>
          </p:cNvSpPr>
          <p:nvPr>
            <p:ph idx="1"/>
          </p:nvPr>
        </p:nvSpPr>
        <p:spPr>
          <a:xfrm>
            <a:off x="7999412" y="1802601"/>
            <a:ext cx="3281506" cy="2693199"/>
          </a:xfrm>
        </p:spPr>
        <p:txBody>
          <a:bodyPr anchor="t">
            <a:normAutofit fontScale="92500" lnSpcReduction="10000"/>
          </a:bodyPr>
          <a:lstStyle/>
          <a:p>
            <a:pPr marL="0" indent="0">
              <a:buNone/>
            </a:pPr>
            <a:r>
              <a:rPr lang="en-US" sz="2800" dirty="0">
                <a:latin typeface="Calibri" panose="020F0502020204030204" pitchFamily="34" charset="0"/>
                <a:cs typeface="Calibri" panose="020F0502020204030204" pitchFamily="34" charset="0"/>
              </a:rPr>
              <a:t>Practicing Physicians</a:t>
            </a:r>
          </a:p>
          <a:p>
            <a:r>
              <a:rPr lang="en-US" sz="2800" dirty="0">
                <a:latin typeface="Calibri" panose="020F0502020204030204" pitchFamily="34" charset="0"/>
                <a:cs typeface="Calibri" panose="020F0502020204030204" pitchFamily="34" charset="0"/>
              </a:rPr>
              <a:t>5% Black</a:t>
            </a:r>
          </a:p>
          <a:p>
            <a:r>
              <a:rPr lang="en-US" sz="2800" dirty="0">
                <a:latin typeface="Calibri" panose="020F0502020204030204" pitchFamily="34" charset="0"/>
                <a:cs typeface="Calibri" panose="020F0502020204030204" pitchFamily="34" charset="0"/>
              </a:rPr>
              <a:t>5.8% Hispanic</a:t>
            </a:r>
          </a:p>
          <a:p>
            <a:r>
              <a:rPr lang="en-US" sz="2800" dirty="0">
                <a:latin typeface="Calibri" panose="020F0502020204030204" pitchFamily="34" charset="0"/>
                <a:cs typeface="Calibri" panose="020F0502020204030204" pitchFamily="34" charset="0"/>
              </a:rPr>
              <a:t>17.1% Asian</a:t>
            </a:r>
          </a:p>
          <a:p>
            <a:r>
              <a:rPr lang="en-US" sz="2800" dirty="0">
                <a:latin typeface="Calibri" panose="020F0502020204030204" pitchFamily="34" charset="0"/>
                <a:cs typeface="Calibri" panose="020F0502020204030204" pitchFamily="34" charset="0"/>
              </a:rPr>
              <a:t>56.2% White</a:t>
            </a:r>
          </a:p>
        </p:txBody>
      </p:sp>
      <p:sp>
        <p:nvSpPr>
          <p:cNvPr id="4" name="Content Placeholder 2"/>
          <p:cNvSpPr txBox="1">
            <a:spLocks/>
          </p:cNvSpPr>
          <p:nvPr/>
        </p:nvSpPr>
        <p:spPr>
          <a:xfrm>
            <a:off x="4494212" y="1802601"/>
            <a:ext cx="3051014" cy="4350205"/>
          </a:xfrm>
          <a:prstGeom prst="rect">
            <a:avLst/>
          </a:prstGeom>
        </p:spPr>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a:buNone/>
              <a:defRPr/>
            </a:pPr>
            <a:r>
              <a:rPr lang="en-US" sz="2799" dirty="0">
                <a:solidFill>
                  <a:prstClr val="black"/>
                </a:solidFill>
                <a:latin typeface="Calibri" panose="020F0502020204030204"/>
              </a:rPr>
              <a:t>Medical Students</a:t>
            </a:r>
          </a:p>
          <a:p>
            <a:pPr marL="228531" indent="-228531" defTabSz="914126">
              <a:defRPr/>
            </a:pPr>
            <a:r>
              <a:rPr lang="en-US" sz="2799" dirty="0">
                <a:solidFill>
                  <a:prstClr val="black"/>
                </a:solidFill>
                <a:latin typeface="Calibri" panose="020F0502020204030204"/>
              </a:rPr>
              <a:t>8.4% Black </a:t>
            </a:r>
          </a:p>
          <a:p>
            <a:pPr marL="228531" indent="-228531" defTabSz="914126">
              <a:defRPr/>
            </a:pPr>
            <a:r>
              <a:rPr lang="en-US" sz="2799" dirty="0">
                <a:solidFill>
                  <a:prstClr val="black"/>
                </a:solidFill>
                <a:latin typeface="Calibri" panose="020F0502020204030204"/>
              </a:rPr>
              <a:t>6.2% Hispanic</a:t>
            </a:r>
          </a:p>
          <a:p>
            <a:pPr marL="228531" indent="-228531" defTabSz="914126">
              <a:defRPr/>
            </a:pPr>
            <a:r>
              <a:rPr lang="en-US" sz="2799" dirty="0">
                <a:solidFill>
                  <a:prstClr val="black"/>
                </a:solidFill>
                <a:latin typeface="Calibri" panose="020F0502020204030204"/>
              </a:rPr>
              <a:t>21.3% Asian</a:t>
            </a:r>
          </a:p>
          <a:p>
            <a:pPr marL="228531" indent="-228531" defTabSz="914126">
              <a:defRPr/>
            </a:pPr>
            <a:r>
              <a:rPr lang="en-US" sz="2799" dirty="0">
                <a:solidFill>
                  <a:prstClr val="black"/>
                </a:solidFill>
                <a:latin typeface="Calibri" panose="020F0502020204030204"/>
              </a:rPr>
              <a:t>46.8% White</a:t>
            </a:r>
          </a:p>
        </p:txBody>
      </p:sp>
      <p:sp>
        <p:nvSpPr>
          <p:cNvPr id="5" name="Content Placeholder 2"/>
          <p:cNvSpPr txBox="1">
            <a:spLocks/>
          </p:cNvSpPr>
          <p:nvPr/>
        </p:nvSpPr>
        <p:spPr>
          <a:xfrm>
            <a:off x="983379" y="1802602"/>
            <a:ext cx="2730767" cy="4350205"/>
          </a:xfrm>
          <a:prstGeom prst="rect">
            <a:avLst/>
          </a:prstGeom>
        </p:spPr>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a:buNone/>
              <a:defRPr/>
            </a:pPr>
            <a:r>
              <a:rPr lang="en-US" sz="2799" dirty="0">
                <a:solidFill>
                  <a:prstClr val="black"/>
                </a:solidFill>
                <a:latin typeface="Calibri" panose="020F0502020204030204"/>
              </a:rPr>
              <a:t>US Population</a:t>
            </a:r>
          </a:p>
          <a:p>
            <a:pPr marL="228531" indent="-228531" defTabSz="914126">
              <a:defRPr/>
            </a:pPr>
            <a:r>
              <a:rPr lang="en-US" sz="2799" dirty="0">
                <a:solidFill>
                  <a:prstClr val="black"/>
                </a:solidFill>
                <a:latin typeface="Calibri" panose="020F0502020204030204"/>
              </a:rPr>
              <a:t>12.2% Black </a:t>
            </a:r>
          </a:p>
          <a:p>
            <a:pPr marL="228531" indent="-228531" defTabSz="914126">
              <a:defRPr/>
            </a:pPr>
            <a:r>
              <a:rPr lang="en-US" sz="2799" dirty="0">
                <a:solidFill>
                  <a:prstClr val="black"/>
                </a:solidFill>
                <a:latin typeface="Calibri" panose="020F0502020204030204"/>
              </a:rPr>
              <a:t>18.5% Hispanic</a:t>
            </a:r>
          </a:p>
          <a:p>
            <a:pPr marL="228531" indent="-228531" defTabSz="914126">
              <a:defRPr/>
            </a:pPr>
            <a:r>
              <a:rPr lang="en-US" sz="2799" dirty="0">
                <a:solidFill>
                  <a:prstClr val="black"/>
                </a:solidFill>
                <a:latin typeface="Calibri" panose="020F0502020204030204"/>
              </a:rPr>
              <a:t>5.6% Asian</a:t>
            </a:r>
          </a:p>
          <a:p>
            <a:pPr marL="228531" indent="-228531" defTabSz="914126">
              <a:defRPr/>
            </a:pPr>
            <a:r>
              <a:rPr lang="en-US" sz="2799" dirty="0">
                <a:solidFill>
                  <a:prstClr val="black"/>
                </a:solidFill>
                <a:latin typeface="Calibri" panose="020F0502020204030204"/>
              </a:rPr>
              <a:t>60.1% White</a:t>
            </a:r>
          </a:p>
        </p:txBody>
      </p:sp>
      <p:graphicFrame>
        <p:nvGraphicFramePr>
          <p:cNvPr id="6" name="Chart 5">
            <a:extLst>
              <a:ext uri="{FF2B5EF4-FFF2-40B4-BE49-F238E27FC236}">
                <a16:creationId xmlns:a16="http://schemas.microsoft.com/office/drawing/2014/main" id="{3FB2BC0C-E3AF-FD4E-8686-8301E603D56A}"/>
              </a:ext>
            </a:extLst>
          </p:cNvPr>
          <p:cNvGraphicFramePr>
            <a:graphicFrameLocks/>
          </p:cNvGraphicFramePr>
          <p:nvPr>
            <p:extLst>
              <p:ext uri="{D42A27DB-BD31-4B8C-83A1-F6EECF244321}">
                <p14:modId xmlns:p14="http://schemas.microsoft.com/office/powerpoint/2010/main" val="3203609246"/>
              </p:ext>
            </p:extLst>
          </p:nvPr>
        </p:nvGraphicFramePr>
        <p:xfrm>
          <a:off x="3427412" y="4412411"/>
          <a:ext cx="4495800" cy="2377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8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2804891_win32_fixed.potx" id="{67E1CE12-4E7F-4E00-8450-70E8A44C0BA6}" vid="{5B359CD9-B23F-44EB-BBF8-9808683E469B}"/>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638</TotalTime>
  <Words>2672</Words>
  <Application>Microsoft Office PowerPoint</Application>
  <PresentationFormat>Custom</PresentationFormat>
  <Paragraphs>343</Paragraphs>
  <Slides>31</Slides>
  <Notes>23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vt:lpstr>
      <vt:lpstr>Calibri</vt:lpstr>
      <vt:lpstr>Century Gothic</vt:lpstr>
      <vt:lpstr>Open Sans</vt:lpstr>
      <vt:lpstr>swisscustom</vt:lpstr>
      <vt:lpstr>Tahoma</vt:lpstr>
      <vt:lpstr>Wingdings</vt:lpstr>
      <vt:lpstr>World Presentation 16x9</vt:lpstr>
      <vt:lpstr>Communicating Across cultural differences For End of Life Care</vt:lpstr>
      <vt:lpstr>Technology</vt:lpstr>
      <vt:lpstr>Cultural differences and EOL Care</vt:lpstr>
      <vt:lpstr>What’s your Experience with Culture?</vt:lpstr>
      <vt:lpstr>The 4 E’s and Staying Curious</vt:lpstr>
      <vt:lpstr>PowerPoint Presentation</vt:lpstr>
      <vt:lpstr>Shared Language</vt:lpstr>
      <vt:lpstr>OHIO Demographics 2021</vt:lpstr>
      <vt:lpstr>Current data on disparities</vt:lpstr>
      <vt:lpstr>Cultural humility incorporates a lifelong commitment to:  Self-evaluation and self-critique.  Redressing the power imbalances.  Accepting and understanding we can always learn about others to gain more understanding.  Calls upon empathy and compassion for others. </vt:lpstr>
      <vt:lpstr>Cultural Competence</vt:lpstr>
      <vt:lpstr>Cultural identity</vt:lpstr>
      <vt:lpstr>Holding Multiple Realties</vt:lpstr>
      <vt:lpstr>Middle East Countries: 3 -18 + 4</vt:lpstr>
      <vt:lpstr>           NEPAL                                          SOMALIA                                      </vt:lpstr>
      <vt:lpstr>Cultural Assessment</vt:lpstr>
      <vt:lpstr>Cultural Considerations  </vt:lpstr>
      <vt:lpstr>Cultural Perspective</vt:lpstr>
      <vt:lpstr>Cultural Perspective</vt:lpstr>
      <vt:lpstr>The “Platinum Rule”</vt:lpstr>
      <vt:lpstr>Foundation of Advance Care Planning</vt:lpstr>
      <vt:lpstr>For Consideration…</vt:lpstr>
      <vt:lpstr>Communication Strategy</vt:lpstr>
      <vt:lpstr>Universal Approach</vt:lpstr>
      <vt:lpstr>EOL Case Study - Muslim</vt:lpstr>
      <vt:lpstr>Your Role</vt:lpstr>
      <vt:lpstr>The Implicit Association Test (IAT) https://implicit.harvard.edu/implicit/  </vt:lpstr>
      <vt:lpstr>Key take a ways</vt:lpstr>
      <vt:lpstr>Final Thought</vt:lpstr>
      <vt:lpstr>Q &amp; A</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Donna Skurzak</dc:creator>
  <cp:lastModifiedBy>Corey Markham</cp:lastModifiedBy>
  <cp:revision>2</cp:revision>
  <dcterms:created xsi:type="dcterms:W3CDTF">2022-11-29T03:58:48Z</dcterms:created>
  <dcterms:modified xsi:type="dcterms:W3CDTF">2022-11-30T14:19:13Z</dcterms:modified>
</cp:coreProperties>
</file>